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embedTrueTypeFonts="1" saveSubsetFonts="1">
  <p:sldMasterIdLst>
    <p:sldMasterId id="2147483661" r:id="rId21"/>
  </p:sldMasterIdLst>
  <p:sldIdLst>
    <p:sldId id="256" r:id="rId23"/>
    <p:sldId id="257" r:id="rId24"/>
    <p:sldId id="259" r:id="rId25"/>
    <p:sldId id="260" r:id="rId26"/>
    <p:sldId id="261" r:id="rId27"/>
    <p:sldId id="262" r:id="rId28"/>
    <p:sldId id="258" r:id="rId29"/>
    <p:sldId id="263" r:id="rId30"/>
    <p:sldId id="264" r:id="rId3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0">
          <p15:clr>
            <a:srgbClr val="A4A3A4"/>
          </p15:clr>
        </p15:guide>
        <p15:guide id="2" pos="2879" userDrawn="0">
          <p15:clr>
            <a:srgbClr val="A4A3A4"/>
          </p15:clr>
        </p15:guide>
      </p15:sldGuideLst>
    </p:ext>
  </p:extLst>
  <p:embeddedFontLst>
    <p:embeddedFont>
      <p:font typeface="PMingLiU-ExtB" panose="02020500000000000000" pitchFamily="18" charset="-120">
        <p:regular r:id="rId5"/>
      </p:font>
    </p:embeddedFont>
    <p:embeddedFont>
      <p:font typeface="Arita Buri Medium Bold" panose="020B0600000101010101" pitchFamily="0" charset="-127">
        <p:regular r:id="rId2"/>
      </p:font>
    </p:embeddedFont>
    <p:embeddedFont>
      <p:font typeface="Calibri" panose="020F0502020204030204" pitchFamily="34" charset="0">
        <p:regular r:id="rId1"/>
        <p:bold r:id="rId9"/>
        <p:italic r:id="rId6"/>
        <p:boldItalic r:id="rId4"/>
      </p:font>
    </p:embeddedFont>
    <p:embeddedFont>
      <p:font typeface="Arita Buri Medium" panose="020B0600000101010101" pitchFamily="589824" charset="-127">
        <p:regular r:id="rId3"/>
      </p:font>
    </p:embeddedFont>
    <p:embeddedFont>
      <p:font typeface="Seoul Namsan Condensed Light" panose="020B0600000101010101" pitchFamily="6" charset="-127">
        <p:regular r:id="rId8"/>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napToGrid="1" snapToObjects="1">
      <p:cViewPr varScale="1">
        <p:scale>
          <a:sx n="58" d="100"/>
          <a:sy n="58" d="100"/>
        </p:scale>
        <p:origin x="684" y="78"/>
      </p:cViewPr>
      <p:guideLst>
        <p:guide orient="horz" pos="2159"/>
        <p:guide pos="287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font" Target="fonts/font3.fntdata"></Relationship><Relationship Id="rId2" Type="http://schemas.openxmlformats.org/officeDocument/2006/relationships/font" Target="fonts/font2.fntdata"></Relationship><Relationship Id="rId3" Type="http://schemas.openxmlformats.org/officeDocument/2006/relationships/font" Target="fonts/font7.fntdata"></Relationship><Relationship Id="rId4" Type="http://schemas.openxmlformats.org/officeDocument/2006/relationships/font" Target="fonts/font6.fntdata"></Relationship><Relationship Id="rId5" Type="http://schemas.openxmlformats.org/officeDocument/2006/relationships/font" Target="fonts/font1.fntdata"></Relationship><Relationship Id="rId6" Type="http://schemas.openxmlformats.org/officeDocument/2006/relationships/font" Target="fonts/font5.fntdata"></Relationship><Relationship Id="rId7" Type="http://schemas.openxmlformats.org/officeDocument/2006/relationships/tableStyles" Target="tableStyles.xml"></Relationship><Relationship Id="rId8" Type="http://schemas.openxmlformats.org/officeDocument/2006/relationships/font" Target="fonts/font9.fntdata"></Relationship><Relationship Id="rId9" Type="http://schemas.openxmlformats.org/officeDocument/2006/relationships/font" Target="fonts/font4.fntdata"></Relationship><Relationship Id="rId21" Type="http://schemas.openxmlformats.org/officeDocument/2006/relationships/slideMaster" Target="slideMasters/slideMaster1.xml"></Relationship><Relationship Id="rId22" Type="http://schemas.openxmlformats.org/officeDocument/2006/relationships/theme" Target="theme/theme1.xml"></Relationship><Relationship Id="rId23" Type="http://schemas.openxmlformats.org/officeDocument/2006/relationships/slide" Target="slides/slide1.xml"></Relationship><Relationship Id="rId24" Type="http://schemas.openxmlformats.org/officeDocument/2006/relationships/slide" Target="slides/slide2.xml"></Relationship><Relationship Id="rId25" Type="http://schemas.openxmlformats.org/officeDocument/2006/relationships/slide" Target="slides/slide3.xml"></Relationship><Relationship Id="rId26" Type="http://schemas.openxmlformats.org/officeDocument/2006/relationships/slide" Target="slides/slide4.xml"></Relationship><Relationship Id="rId27" Type="http://schemas.openxmlformats.org/officeDocument/2006/relationships/slide" Target="slides/slide5.xml"></Relationship><Relationship Id="rId28" Type="http://schemas.openxmlformats.org/officeDocument/2006/relationships/slide" Target="slides/slide6.xml"></Relationship><Relationship Id="rId29" Type="http://schemas.openxmlformats.org/officeDocument/2006/relationships/slide" Target="slides/slide7.xml"></Relationship><Relationship Id="rId30" Type="http://schemas.openxmlformats.org/officeDocument/2006/relationships/slide" Target="slides/slide8.xml"></Relationship><Relationship Id="rId31" Type="http://schemas.openxmlformats.org/officeDocument/2006/relationships/slide" Target="slides/slide9.xml"></Relationship><Relationship Id="rId32" Type="http://schemas.openxmlformats.org/officeDocument/2006/relationships/viewProps" Target="viewProps.xml"></Relationship><Relationship Id="rId33" Type="http://schemas.openxmlformats.org/officeDocument/2006/relationships/presProps" Target="presProps.xml"></Relationship></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3" Type="http://schemas.openxmlformats.org/officeDocument/2006/relationships/image" Target="../media/image2.svg"></Relationship><Relationship Id="rId2" Type="http://schemas.openxmlformats.org/officeDocument/2006/relationships/image" Target="../media/image1.png"></Relationship><Relationship Id="rId4" Type="http://schemas.openxmlformats.org/officeDocument/2006/relationships/slideLayout" Target="../slideLayouts/slideLayout7.xml"></Relationship></Relationships>
</file>

<file path=ppt/slides/_rels/slide2.xml.rels><?xml version="1.0" encoding="UTF-8"?>
<Relationships xmlns="http://schemas.openxmlformats.org/package/2006/relationships"><Relationship Id="rId3" Type="http://schemas.openxmlformats.org/officeDocument/2006/relationships/image" Target="../media/image4.svg"></Relationship><Relationship Id="rId2" Type="http://schemas.openxmlformats.org/officeDocument/2006/relationships/image" Target="../media/image2.png"></Relationship><Relationship Id="rId4" Type="http://schemas.openxmlformats.org/officeDocument/2006/relationships/slideLayout" Target="../slideLayouts/slideLayout7.xml"></Relationship></Relationships>
</file>

<file path=ppt/slides/_rels/slide3.xml.rels><?xml version="1.0" encoding="UTF-8"?>
<Relationships xmlns="http://schemas.openxmlformats.org/package/2006/relationships"><Relationship Id="rId3" Type="http://schemas.openxmlformats.org/officeDocument/2006/relationships/image" Target="../media/image4.png"></Relationship><Relationship Id="rId2" Type="http://schemas.openxmlformats.org/officeDocument/2006/relationships/image" Target="../media/image3.jpeg"></Relationship><Relationship Id="rId4" Type="http://schemas.openxmlformats.org/officeDocument/2006/relationships/image" Target="../media/image13.svg"></Relationship><Relationship Id="rId5" Type="http://schemas.openxmlformats.org/officeDocument/2006/relationships/slideLayout" Target="../slideLayouts/slideLayout7.xml"></Relationship></Relationships>
</file>

<file path=ppt/slides/_rels/slide4.xml.rels><?xml version="1.0" encoding="UTF-8"?>
<Relationships xmlns="http://schemas.openxmlformats.org/package/2006/relationships"><Relationship Id="rId3" Type="http://schemas.openxmlformats.org/officeDocument/2006/relationships/image" Target="../media/image4.svg"></Relationship><Relationship Id="rId2" Type="http://schemas.openxmlformats.org/officeDocument/2006/relationships/image" Target="../media/image2.png"></Relationship><Relationship Id="rId4" Type="http://schemas.openxmlformats.org/officeDocument/2006/relationships/slideLayout" Target="../slideLayouts/slideLayout7.xml"></Relationship></Relationships>
</file>

<file path=ppt/slides/_rels/slide5.xml.rels><?xml version="1.0" encoding="UTF-8"?>
<Relationships xmlns="http://schemas.openxmlformats.org/package/2006/relationships"><Relationship Id="rId3" Type="http://schemas.openxmlformats.org/officeDocument/2006/relationships/image" Target="../media/image6.png"></Relationship><Relationship Id="rId7" Type="http://schemas.openxmlformats.org/officeDocument/2006/relationships/image" Target="../media/image10.png"></Relationship><Relationship Id="rId2" Type="http://schemas.openxmlformats.org/officeDocument/2006/relationships/image" Target="../media/image5.png"></Relationship><Relationship Id="rId6" Type="http://schemas.openxmlformats.org/officeDocument/2006/relationships/image" Target="../media/image9.jpeg"></Relationship><Relationship Id="rId5" Type="http://schemas.openxmlformats.org/officeDocument/2006/relationships/image" Target="../media/image8.png"></Relationship><Relationship Id="rId4" Type="http://schemas.openxmlformats.org/officeDocument/2006/relationships/image" Target="../media/image7.png"></Relationship><Relationship Id="rId8" Type="http://schemas.openxmlformats.org/officeDocument/2006/relationships/slideLayout" Target="../slideLayouts/slideLayout7.xml"></Relationship></Relationships>
</file>

<file path=ppt/slides/_rels/slide6.xml.rels><?xml version="1.0" encoding="UTF-8"?>
<Relationships xmlns="http://schemas.openxmlformats.org/package/2006/relationships"><Relationship Id="rId8" Type="http://schemas.openxmlformats.org/officeDocument/2006/relationships/image" Target="../media/image13.png"></Relationship><Relationship Id="rId3" Type="http://schemas.openxmlformats.org/officeDocument/2006/relationships/image" Target="../media/image4.svg"></Relationship><Relationship Id="rId7" Type="http://schemas.openxmlformats.org/officeDocument/2006/relationships/image" Target="../media/image23.svg"></Relationship><Relationship Id="rId2" Type="http://schemas.openxmlformats.org/officeDocument/2006/relationships/image" Target="../media/image2.png"></Relationship><Relationship Id="rId6" Type="http://schemas.openxmlformats.org/officeDocument/2006/relationships/image" Target="../media/image12.png"></Relationship><Relationship Id="rId5" Type="http://schemas.openxmlformats.org/officeDocument/2006/relationships/image" Target="../media/image21.svg"></Relationship><Relationship Id="rId4" Type="http://schemas.openxmlformats.org/officeDocument/2006/relationships/image" Target="../media/image11.png"></Relationship><Relationship Id="rId9" Type="http://schemas.openxmlformats.org/officeDocument/2006/relationships/image" Target="../media/image25.svg"></Relationship><Relationship Id="rId10" Type="http://schemas.openxmlformats.org/officeDocument/2006/relationships/slideLayout" Target="../slideLayouts/slideLayout7.xml"></Relationship></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Relationships xmlns="http://schemas.openxmlformats.org/package/2006/relationships"><Relationship Id="rId3" Type="http://schemas.openxmlformats.org/officeDocument/2006/relationships/image" Target="../media/image20.jpeg"></Relationship><Relationship Id="rId2" Type="http://schemas.openxmlformats.org/officeDocument/2006/relationships/image" Target="../media/image19.png"></Relationship><Relationship Id="rId4" Type="http://schemas.openxmlformats.org/officeDocument/2006/relationships/image" Target="../media/image21.png"></Relationship><Relationship Id="rId5" Type="http://schemas.openxmlformats.org/officeDocument/2006/relationships/slideLayout" Target="../slideLayouts/slideLayout7.xml"></Relationship></Relationships>
</file>

<file path=ppt/slides/_rels/slide9.xml.rels><?xml version="1.0" encoding="UTF-8"?>
<Relationships xmlns="http://schemas.openxmlformats.org/package/2006/relationships"><Relationship Id="rId8" Type="http://schemas.openxmlformats.org/officeDocument/2006/relationships/image" Target="../media/image35.svg"></Relationship><Relationship Id="rId3" Type="http://schemas.openxmlformats.org/officeDocument/2006/relationships/image" Target="../media/image30.svg"></Relationship><Relationship Id="rId7" Type="http://schemas.openxmlformats.org/officeDocument/2006/relationships/image" Target="../media/image25.png"></Relationship><Relationship Id="rId2" Type="http://schemas.openxmlformats.org/officeDocument/2006/relationships/image" Target="../media/image22.png"></Relationship><Relationship Id="rId6" Type="http://schemas.openxmlformats.org/officeDocument/2006/relationships/image" Target="../media/image33.svg"></Relationship><Relationship Id="rId5" Type="http://schemas.openxmlformats.org/officeDocument/2006/relationships/image" Target="../media/image24.png"></Relationship><Relationship Id="rId10" Type="http://schemas.openxmlformats.org/officeDocument/2006/relationships/image" Target="../media/image37.svg"></Relationship><Relationship Id="rId4" Type="http://schemas.openxmlformats.org/officeDocument/2006/relationships/image" Target="../media/image23.jpeg"></Relationship><Relationship Id="rId9" Type="http://schemas.openxmlformats.org/officeDocument/2006/relationships/image" Target="../media/image26.png"></Relationship><Relationship Id="rId11" Type="http://schemas.openxmlformats.org/officeDocument/2006/relationships/slideLayout" Target="../slideLayouts/slideLayout7.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F1EFEE"/>
        </a:solidFill>
      </p:bgPr>
    </p:bg>
    <p:spTree>
      <p:nvGrpSpPr>
        <p:cNvPr id="1" name=""/>
        <p:cNvGrpSpPr/>
        <p:nvPr/>
      </p:nvGrpSpPr>
      <p:grpSpPr>
        <a:xfrm>
          <a:off x="0" y="0"/>
          <a:ext cx="0" cy="0"/>
          <a:chOff x="0" y="0"/>
          <a:chExt cx="0" cy="0"/>
        </a:xfrm>
      </p:grpSpPr>
      <p:sp>
        <p:nvSpPr>
          <p:cNvPr id="2" name="Freeform 2"/>
          <p:cNvSpPr/>
          <p:nvPr/>
        </p:nvSpPr>
        <p:spPr>
          <a:xfrm>
            <a:off x="11028680" y="3717290"/>
            <a:ext cx="5546725" cy="796925"/>
          </a:xfrm>
          <a:custGeom>
            <a:avLst/>
            <a:gdLst/>
            <a:ahLst/>
            <a:cxnLst/>
            <a:rect l="l" t="t" r="r" b="b"/>
            <a:pathLst>
              <a:path w="5546860" h="796731">
                <a:moveTo>
                  <a:pt x="0" y="0"/>
                </a:moveTo>
                <a:lnTo>
                  <a:pt x="5546860" y="0"/>
                </a:lnTo>
                <a:lnTo>
                  <a:pt x="5546860" y="796731"/>
                </a:lnTo>
                <a:lnTo>
                  <a:pt x="0" y="79673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a:spLocks/>
          </p:cNvSpPr>
          <p:nvPr/>
        </p:nvSpPr>
        <p:spPr>
          <a:xfrm rot="0">
            <a:off x="6417945" y="3272790"/>
            <a:ext cx="4247515" cy="1678940"/>
          </a:xfrm>
          <a:prstGeom prst="rect"/>
        </p:spPr>
        <p:txBody>
          <a:bodyPr wrap="square" lIns="0" tIns="0" rIns="0" bIns="0" numCol="1" vert="horz" anchor="t">
            <a:spAutoFit/>
          </a:bodyPr>
          <a:lstStyle/>
          <a:p>
            <a:pPr marL="0" indent="0" algn="l" latinLnBrk="0">
              <a:lnSpc>
                <a:spcPts val="12193"/>
              </a:lnSpc>
              <a:buFontTx/>
              <a:buNone/>
            </a:pPr>
            <a:r>
              <a:rPr lang="en-US" sz="13545" spc="-260">
                <a:solidFill>
                  <a:srgbClr val="937464"/>
                </a:solidFill>
                <a:latin typeface="Arita Buri Medium Bold" charset="0"/>
              </a:rPr>
              <a:t>DDju</a:t>
            </a:r>
            <a:endParaRPr lang="ko-KR" altLang="en-US" sz="13545">
              <a:solidFill>
                <a:srgbClr val="937464"/>
              </a:solidFill>
              <a:latin typeface="Arita Buri Medium Bold" charset="0"/>
            </a:endParaRPr>
          </a:p>
        </p:txBody>
      </p:sp>
      <p:sp>
        <p:nvSpPr>
          <p:cNvPr id="4" name="TextBox 4"/>
          <p:cNvSpPr txBox="1"/>
          <p:nvPr/>
        </p:nvSpPr>
        <p:spPr>
          <a:xfrm>
            <a:off x="4361815" y="5127625"/>
            <a:ext cx="8686800" cy="1678305"/>
          </a:xfrm>
          <a:prstGeom prst="rect">
            <a:avLst/>
          </a:prstGeom>
        </p:spPr>
        <p:txBody>
          <a:bodyPr lIns="0" tIns="0" rIns="0" bIns="0" rtlCol="0" anchor="t">
            <a:spAutoFit/>
          </a:bodyPr>
          <a:lstStyle/>
          <a:p>
            <a:pPr marL="0" lvl="0" indent="0" algn="l">
              <a:lnSpc>
                <a:spcPts val="12193"/>
              </a:lnSpc>
            </a:pPr>
            <a:r>
              <a:rPr lang="en-US" sz="13548" spc="-270" dirty="0">
                <a:solidFill>
                  <a:srgbClr val="937464"/>
                </a:solidFill>
                <a:ea typeface="Arita Buri Medium Bold"/>
              </a:rPr>
              <a:t>팀 </a:t>
            </a:r>
            <a:r>
              <a:rPr lang="en-US" sz="13548" spc="-270" dirty="0" err="1">
                <a:solidFill>
                  <a:srgbClr val="937464"/>
                </a:solidFill>
                <a:ea typeface="Arita Buri Medium Bold"/>
              </a:rPr>
              <a:t>프로젝트</a:t>
            </a:r>
            <a:endParaRPr lang="en-US" sz="13548" spc="-270" dirty="0">
              <a:solidFill>
                <a:srgbClr val="937464"/>
              </a:solidFill>
              <a:ea typeface="Arita Buri Medium Bold"/>
            </a:endParaRPr>
          </a:p>
        </p:txBody>
      </p:sp>
      <p:sp>
        <p:nvSpPr>
          <p:cNvPr id="5" name="TextBox 5"/>
          <p:cNvSpPr txBox="1">
            <a:spLocks/>
          </p:cNvSpPr>
          <p:nvPr/>
        </p:nvSpPr>
        <p:spPr>
          <a:xfrm rot="0">
            <a:off x="11760835" y="7434580"/>
            <a:ext cx="5321300" cy="337820"/>
          </a:xfrm>
          <a:prstGeom prst="rect"/>
        </p:spPr>
        <p:txBody>
          <a:bodyPr wrap="square" lIns="0" tIns="0" rIns="0" bIns="0" numCol="1" vert="horz" anchor="t">
            <a:spAutoFit/>
          </a:bodyPr>
          <a:lstStyle/>
          <a:p>
            <a:pPr marL="0" indent="0" algn="l" latinLnBrk="0">
              <a:lnSpc>
                <a:spcPts val="2654"/>
              </a:lnSpc>
              <a:buFontTx/>
              <a:buNone/>
            </a:pPr>
            <a:r>
              <a:rPr lang="en-US" sz="2945" spc="-50">
                <a:solidFill>
                  <a:srgbClr val="937464"/>
                </a:solidFill>
                <a:ea typeface="Arita Buri Medium Bold" charset="0"/>
              </a:rPr>
              <a:t>최서우, 고지은, 오한나, 박지은</a:t>
            </a:r>
            <a:endParaRPr lang="ko-KR" altLang="en-US" sz="2945">
              <a:solidFill>
                <a:srgbClr val="937464"/>
              </a:solidFill>
              <a:ea typeface="Arita Buri Medium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E6E0D0"/>
        </a:solidFill>
      </p:bgPr>
    </p:bg>
    <p:spTree>
      <p:nvGrpSpPr>
        <p:cNvPr id="1" name=""/>
        <p:cNvGrpSpPr/>
        <p:nvPr/>
      </p:nvGrpSpPr>
      <p:grpSpPr>
        <a:xfrm>
          <a:off x="0" y="0"/>
          <a:ext cx="0" cy="0"/>
          <a:chOff x="0" y="0"/>
          <a:chExt cx="0" cy="0"/>
        </a:xfrm>
      </p:grpSpPr>
      <p:sp>
        <p:nvSpPr>
          <p:cNvPr id="5" name="Freeform 5"/>
          <p:cNvSpPr/>
          <p:nvPr/>
        </p:nvSpPr>
        <p:spPr>
          <a:xfrm>
            <a:off x="6915150" y="1671955"/>
            <a:ext cx="5379720" cy="772795"/>
          </a:xfrm>
          <a:custGeom>
            <a:avLst/>
            <a:gdLst/>
            <a:ahLst/>
            <a:cxnLst/>
            <a:rect l="l" t="t" r="r" b="b"/>
            <a:pathLst>
              <a:path w="5379494" h="772691">
                <a:moveTo>
                  <a:pt x="0" y="0"/>
                </a:moveTo>
                <a:lnTo>
                  <a:pt x="5379494" y="0"/>
                </a:lnTo>
                <a:lnTo>
                  <a:pt x="5379494" y="772691"/>
                </a:lnTo>
                <a:lnTo>
                  <a:pt x="0" y="77269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28700" y="1409700"/>
            <a:ext cx="8291830" cy="1678305"/>
          </a:xfrm>
          <a:prstGeom prst="rect">
            <a:avLst/>
          </a:prstGeom>
        </p:spPr>
        <p:txBody>
          <a:bodyPr lIns="0" tIns="0" rIns="0" bIns="0" rtlCol="0" anchor="t">
            <a:spAutoFit/>
          </a:bodyPr>
          <a:lstStyle/>
          <a:p>
            <a:pPr marL="0" lvl="0" indent="0" algn="l">
              <a:lnSpc>
                <a:spcPts val="12193"/>
              </a:lnSpc>
            </a:pPr>
            <a:r>
              <a:rPr lang="en-US" sz="13548" u="none" spc="-270">
                <a:solidFill>
                  <a:srgbClr val="9B4819"/>
                </a:solidFill>
                <a:ea typeface="Arita Buri Medium Bold"/>
              </a:rPr>
              <a:t>목차</a:t>
            </a:r>
          </a:p>
        </p:txBody>
      </p:sp>
      <p:grpSp>
        <p:nvGrpSpPr>
          <p:cNvPr id="7" name="Group 7"/>
          <p:cNvGrpSpPr/>
          <p:nvPr/>
        </p:nvGrpSpPr>
        <p:grpSpPr>
          <a:xfrm>
            <a:off x="12877800" y="5600700"/>
            <a:ext cx="3810000" cy="3672205"/>
            <a:chOff x="12877800" y="5600700"/>
            <a:chExt cx="3810000" cy="3672205"/>
          </a:xfrm>
        </p:grpSpPr>
        <p:sp>
          <p:nvSpPr>
            <p:cNvPr id="8" name="TextBox 8"/>
            <p:cNvSpPr txBox="1"/>
            <p:nvPr/>
          </p:nvSpPr>
          <p:spPr>
            <a:xfrm>
              <a:off x="12877800" y="752538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기능</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소개</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9" name="TextBox 9"/>
            <p:cNvSpPr txBox="1"/>
            <p:nvPr/>
          </p:nvSpPr>
          <p:spPr>
            <a:xfrm>
              <a:off x="12877800" y="816673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a:solidFill>
                    <a:srgbClr val="000000"/>
                  </a:solidFill>
                  <a:latin typeface="서울남산체 L" panose="02020503020101020101" pitchFamily="18" charset="-127"/>
                  <a:ea typeface="서울남산체 L" panose="02020503020101020101" pitchFamily="18" charset="-127"/>
                </a:rPr>
                <a:t>팀 </a:t>
              </a:r>
              <a:r>
                <a:rPr lang="en-US" sz="3000" dirty="0" err="1" smtClean="0">
                  <a:solidFill>
                    <a:srgbClr val="000000"/>
                  </a:solidFill>
                  <a:latin typeface="서울남산체 L" panose="02020503020101020101" pitchFamily="18" charset="-127"/>
                  <a:ea typeface="서울남산체 L" panose="02020503020101020101" pitchFamily="18" charset="-127"/>
                </a:rPr>
                <a:t>소개</a:t>
              </a:r>
              <a:r>
                <a:rPr lang="en-US" sz="3000" dirty="0" smtClean="0">
                  <a:solidFill>
                    <a:srgbClr val="000000"/>
                  </a:solidFill>
                  <a:latin typeface="서울남산체 L" panose="02020503020101020101" pitchFamily="18" charset="-127"/>
                  <a:ea typeface="서울남산체 L" panose="02020503020101020101" pitchFamily="18" charset="-127"/>
                </a:rPr>
                <a:t> </a:t>
              </a:r>
              <a:r>
                <a:rPr lang="ko-KR" altLang="en-US" sz="3000" dirty="0" smtClean="0">
                  <a:solidFill>
                    <a:srgbClr val="000000"/>
                  </a:solidFill>
                  <a:latin typeface="서울남산체 L" panose="02020503020101020101" pitchFamily="18" charset="-127"/>
                  <a:ea typeface="서울남산체 L" panose="02020503020101020101" pitchFamily="18" charset="-127"/>
                </a:rPr>
                <a:t>및 시연</a:t>
              </a:r>
              <a:r>
                <a:rPr lang="en-US" sz="3000" dirty="0" smtClean="0">
                  <a:solidFill>
                    <a:srgbClr val="000000"/>
                  </a:solidFill>
                  <a:latin typeface="서울남산체 L" panose="02020503020101020101" pitchFamily="18" charset="-127"/>
                  <a:ea typeface="서울남산체 L" panose="02020503020101020101" pitchFamily="18" charset="-127"/>
                </a:rPr>
                <a:t> </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0" name="TextBox 10"/>
            <p:cNvSpPr txBox="1"/>
            <p:nvPr/>
          </p:nvSpPr>
          <p:spPr>
            <a:xfrm>
              <a:off x="12877800" y="5600700"/>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개발</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동기</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1" name="TextBox 11"/>
            <p:cNvSpPr txBox="1"/>
            <p:nvPr/>
          </p:nvSpPr>
          <p:spPr>
            <a:xfrm>
              <a:off x="12877800" y="6242050"/>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기획</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2" name="TextBox 12"/>
            <p:cNvSpPr txBox="1"/>
            <p:nvPr/>
          </p:nvSpPr>
          <p:spPr>
            <a:xfrm>
              <a:off x="12877800" y="688403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개발</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환경</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3" name="TextBox 13"/>
            <p:cNvSpPr txBox="1"/>
            <p:nvPr/>
          </p:nvSpPr>
          <p:spPr>
            <a:xfrm>
              <a:off x="12877800" y="880808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프로젝트를</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마치며</a:t>
              </a:r>
              <a:endParaRPr lang="en-US" sz="3000" dirty="0">
                <a:solidFill>
                  <a:srgbClr val="000000"/>
                </a:solidFill>
                <a:latin typeface="서울남산체 L" panose="02020503020101020101" pitchFamily="18" charset="-127"/>
                <a:ea typeface="서울남산체 L" panose="02020503020101020101" pitchFamily="18" charset="-127"/>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F1EFEE"/>
        </a:solidFill>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44555" y="-87630"/>
            <a:ext cx="7243445" cy="10374630"/>
            <a:chOff x="11044555" y="-87630"/>
            <a:chExt cx="7243445" cy="10374630"/>
          </a:xfrm>
        </p:grpSpPr>
        <p:sp>
          <p:nvSpPr>
            <p:cNvPr id="3" name="Freeform 3"/>
            <p:cNvSpPr/>
            <p:nvPr/>
          </p:nvSpPr>
          <p:spPr>
            <a:xfrm>
              <a:off x="11044555" y="-87630"/>
              <a:ext cx="7243445" cy="1037463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2"/>
              <a:stretch>
                <a:fillRect t="-2364" r="-21969" b="-25373"/>
              </a:stretch>
            </a:blipFill>
          </p:spPr>
        </p:sp>
      </p:grpSp>
      <p:sp>
        <p:nvSpPr>
          <p:cNvPr id="4" name="Freeform 4"/>
          <p:cNvSpPr/>
          <p:nvPr/>
        </p:nvSpPr>
        <p:spPr>
          <a:xfrm>
            <a:off x="7835265" y="-87630"/>
            <a:ext cx="4973955" cy="2740025"/>
          </a:xfrm>
          <a:custGeom>
            <a:avLst/>
            <a:gdLst/>
            <a:ahLst/>
            <a:cxnLst/>
            <a:rect l="l" t="t" r="r" b="b"/>
            <a:pathLst>
              <a:path w="4974184" h="2740323">
                <a:moveTo>
                  <a:pt x="0" y="0"/>
                </a:moveTo>
                <a:lnTo>
                  <a:pt x="4974183" y="0"/>
                </a:lnTo>
                <a:lnTo>
                  <a:pt x="4974183" y="2740323"/>
                </a:lnTo>
                <a:lnTo>
                  <a:pt x="0" y="274032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028700" y="2748915"/>
            <a:ext cx="9086850" cy="4670425"/>
            <a:chOff x="1028700" y="2748915"/>
            <a:chExt cx="9086850" cy="4670425"/>
          </a:xfrm>
        </p:grpSpPr>
        <p:sp>
          <p:nvSpPr>
            <p:cNvPr id="6" name="TextBox 6"/>
            <p:cNvSpPr txBox="1">
              <a:spLocks/>
            </p:cNvSpPr>
            <p:nvPr/>
          </p:nvSpPr>
          <p:spPr>
            <a:xfrm rot="0">
              <a:off x="1028700" y="2748915"/>
              <a:ext cx="9087485" cy="1774190"/>
            </a:xfrm>
            <a:prstGeom prst="rect"/>
          </p:spPr>
          <p:txBody>
            <a:bodyPr wrap="square" lIns="0" tIns="0" rIns="0" bIns="0" numCol="1" vert="horz" anchor="t">
              <a:spAutoFit/>
            </a:bodyPr>
            <a:lstStyle/>
            <a:p>
              <a:pPr marL="0" indent="0" algn="l" latinLnBrk="0">
                <a:lnSpc>
                  <a:spcPts val="12193"/>
                </a:lnSpc>
                <a:spcBef>
                  <a:spcPct val="0"/>
                </a:spcBef>
                <a:buFontTx/>
                <a:buNone/>
              </a:pPr>
              <a:r>
                <a:rPr lang="en-US" sz="13545" spc="-260">
                  <a:solidFill>
                    <a:srgbClr val="BD8F53"/>
                  </a:solidFill>
                  <a:ea typeface="Arita Buri Medium Bold" charset="0"/>
                </a:rPr>
                <a:t>개발 동기</a:t>
              </a:r>
              <a:endParaRPr lang="ko-KR" altLang="en-US" sz="13545">
                <a:solidFill>
                  <a:srgbClr val="BD8F53"/>
                </a:solidFill>
                <a:ea typeface="Arita Buri Medium Bold" charset="0"/>
              </a:endParaRPr>
            </a:p>
          </p:txBody>
        </p:sp>
        <p:sp>
          <p:nvSpPr>
            <p:cNvPr id="7" name="TextBox 7"/>
            <p:cNvSpPr txBox="1">
              <a:spLocks/>
            </p:cNvSpPr>
            <p:nvPr/>
          </p:nvSpPr>
          <p:spPr>
            <a:xfrm rot="0">
              <a:off x="1028700" y="4822190"/>
              <a:ext cx="8434070" cy="2597785"/>
            </a:xfrm>
            <a:prstGeom prst="rect"/>
          </p:spPr>
          <p:txBody>
            <a:bodyPr wrap="square" lIns="0" tIns="0" rIns="0" bIns="0" numCol="1" vert="horz" anchor="t">
              <a:spAutoFit/>
            </a:bodyPr>
            <a:lstStyle/>
            <a:p>
              <a:pPr marL="0" indent="0" latinLnBrk="0">
                <a:lnSpc>
                  <a:spcPts val="4094"/>
                </a:lnSpc>
                <a:buFontTx/>
                <a:buNone/>
              </a:pPr>
              <a:r>
                <a:rPr lang="ko-KR" sz="2925">
                  <a:solidFill>
                    <a:srgbClr val="000000"/>
                  </a:solidFill>
                  <a:ea typeface="Seoul Namsan Condensed Light" charset="0"/>
                </a:rPr>
                <a:t>현재 대전의 </a:t>
              </a:r>
              <a:r>
                <a:rPr lang="ko-KR" sz="2925">
                  <a:solidFill>
                    <a:srgbClr val="000000"/>
                  </a:solidFill>
                  <a:ea typeface="Seoul Namsan Condensed Light" charset="0"/>
                </a:rPr>
                <a:t>이미지</a:t>
              </a:r>
              <a:r>
                <a:rPr lang="ko-KR" sz="2925">
                  <a:solidFill>
                    <a:srgbClr val="000000"/>
                  </a:solidFill>
                  <a:ea typeface="Seoul Namsan Condensed Light" charset="0"/>
                </a:rPr>
                <a:t>는 </a:t>
              </a:r>
              <a:r>
                <a:rPr lang="en-US" sz="2925">
                  <a:solidFill>
                    <a:srgbClr val="000000"/>
                  </a:solidFill>
                  <a:ea typeface="Seoul Namsan Condensed Light" charset="0"/>
                </a:rPr>
                <a:t>노잼 도시로 </a:t>
              </a:r>
              <a:r>
                <a:rPr lang="ko-KR" sz="2925">
                  <a:solidFill>
                    <a:srgbClr val="000000"/>
                  </a:solidFill>
                  <a:ea typeface="Seoul Namsan Condensed Light" charset="0"/>
                </a:rPr>
                <a:t>알려져</a:t>
              </a:r>
              <a:r>
                <a:rPr lang="en-US" sz="2925">
                  <a:solidFill>
                    <a:srgbClr val="000000"/>
                  </a:solidFill>
                  <a:ea typeface="Seoul Namsan Condensed Light" charset="0"/>
                </a:rPr>
                <a:t> 있는</a:t>
              </a:r>
              <a:r>
                <a:rPr lang="ko-KR" sz="2925">
                  <a:solidFill>
                    <a:srgbClr val="000000"/>
                  </a:solidFill>
                  <a:ea typeface="Seoul Namsan Condensed Light" charset="0"/>
                </a:rPr>
                <a:t>데요.</a:t>
              </a:r>
              <a:r>
                <a:rPr lang="ko-KR" sz="2925">
                  <a:solidFill>
                    <a:srgbClr val="000000"/>
                  </a:solidFill>
                  <a:ea typeface="Seoul Namsan Condensed Light" charset="0"/>
                </a:rPr>
                <a:t> 많</a:t>
              </a:r>
              <a:r>
                <a:rPr lang="ko-KR" sz="2925">
                  <a:solidFill>
                    <a:srgbClr val="000000"/>
                  </a:solidFill>
                  <a:ea typeface="Seoul Namsan Condensed Light" charset="0"/>
                </a:rPr>
                <a:t>은 </a:t>
              </a:r>
              <a:r>
                <a:rPr lang="ko-KR" sz="2925">
                  <a:solidFill>
                    <a:srgbClr val="000000"/>
                  </a:solidFill>
                  <a:ea typeface="Seoul Namsan Condensed Light" charset="0"/>
                </a:rPr>
                <a:t>사람</a:t>
              </a:r>
              <a:r>
                <a:rPr lang="ko-KR" sz="2925">
                  <a:solidFill>
                    <a:srgbClr val="000000"/>
                  </a:solidFill>
                  <a:ea typeface="Seoul Namsan Condensed Light" charset="0"/>
                </a:rPr>
                <a:t>들이 </a:t>
              </a:r>
              <a:r>
                <a:rPr lang="en-US" sz="2925">
                  <a:solidFill>
                    <a:srgbClr val="000000"/>
                  </a:solidFill>
                  <a:ea typeface="Seoul Namsan Condensed Light" charset="0"/>
                </a:rPr>
                <a:t>대전의 가보고 싶은 맛집, 데이트 코스를 공유하고 후기를 나</a:t>
              </a:r>
              <a:r>
                <a:rPr lang="ko-KR" sz="2925">
                  <a:solidFill>
                    <a:srgbClr val="000000"/>
                  </a:solidFill>
                  <a:ea typeface="Seoul Namsan Condensed Light" charset="0"/>
                </a:rPr>
                <a:t>누면서 관광지로서의 </a:t>
              </a:r>
              <a:r>
                <a:rPr lang="ko-KR" sz="2925">
                  <a:solidFill>
                    <a:srgbClr val="000000"/>
                  </a:solidFill>
                  <a:ea typeface="Seoul Namsan Condensed Light" charset="0"/>
                </a:rPr>
                <a:t>대전</a:t>
              </a:r>
              <a:r>
                <a:rPr lang="ko-KR" sz="2925">
                  <a:solidFill>
                    <a:srgbClr val="000000"/>
                  </a:solidFill>
                  <a:ea typeface="Seoul Namsan Condensed Light" charset="0"/>
                </a:rPr>
                <a:t>으로 거듭났으면 </a:t>
              </a:r>
              <a:r>
                <a:rPr lang="ko-KR" sz="2925">
                  <a:solidFill>
                    <a:srgbClr val="000000"/>
                  </a:solidFill>
                  <a:ea typeface="Seoul Namsan Condensed Light" charset="0"/>
                </a:rPr>
                <a:t>좋겠다</a:t>
              </a:r>
              <a:r>
                <a:rPr lang="ko-KR" sz="2925">
                  <a:solidFill>
                    <a:srgbClr val="000000"/>
                  </a:solidFill>
                  <a:ea typeface="Seoul Namsan Condensed Light" charset="0"/>
                </a:rPr>
                <a:t>는</a:t>
              </a:r>
              <a:r>
                <a:rPr lang="en-US" sz="2925">
                  <a:solidFill>
                    <a:srgbClr val="000000"/>
                  </a:solidFill>
                  <a:ea typeface="Seoul Namsan Condensed Light" charset="0"/>
                </a:rPr>
                <a:t> 마음으로 DDju를 만들게 되었습니다. </a:t>
              </a:r>
              <a:endParaRPr lang="ko-KR" altLang="en-US" sz="2925">
                <a:solidFill>
                  <a:srgbClr val="000000"/>
                </a:solidFill>
                <a:ea typeface="Seoul Namsan Condensed Light"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E6E0D0"/>
        </a:solidFill>
      </p:bgPr>
    </p:bg>
    <p:spTree>
      <p:nvGrpSpPr>
        <p:cNvPr id="1" name=""/>
        <p:cNvGrpSpPr/>
        <p:nvPr/>
      </p:nvGrpSpPr>
      <p:grpSpPr>
        <a:xfrm>
          <a:off x="0" y="0"/>
          <a:ext cx="0" cy="0"/>
          <a:chOff x="0" y="0"/>
          <a:chExt cx="0" cy="0"/>
        </a:xfrm>
      </p:grpSpPr>
      <p:grpSp>
        <p:nvGrpSpPr>
          <p:cNvPr id="2" name="Group 2"/>
          <p:cNvGrpSpPr/>
          <p:nvPr/>
        </p:nvGrpSpPr>
        <p:grpSpPr>
          <a:xfrm>
            <a:off x="1028700" y="7544435"/>
            <a:ext cx="323850" cy="323850"/>
            <a:chOff x="1028700" y="7544435"/>
            <a:chExt cx="323850" cy="323850"/>
          </a:xfrm>
        </p:grpSpPr>
        <p:sp>
          <p:nvSpPr>
            <p:cNvPr id="3" name="Freeform 3"/>
            <p:cNvSpPr/>
            <p:nvPr/>
          </p:nvSpPr>
          <p:spPr>
            <a:xfrm>
              <a:off x="1028700" y="7544435"/>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grpSp>
        <p:nvGrpSpPr>
          <p:cNvPr id="4" name="Group 4"/>
          <p:cNvGrpSpPr/>
          <p:nvPr/>
        </p:nvGrpSpPr>
        <p:grpSpPr>
          <a:xfrm>
            <a:off x="5314950" y="7534910"/>
            <a:ext cx="323850" cy="323850"/>
            <a:chOff x="5314950" y="7534910"/>
            <a:chExt cx="323850" cy="323850"/>
          </a:xfrm>
        </p:grpSpPr>
        <p:sp>
          <p:nvSpPr>
            <p:cNvPr id="5" name="Freeform 5"/>
            <p:cNvSpPr/>
            <p:nvPr/>
          </p:nvSpPr>
          <p:spPr>
            <a:xfrm>
              <a:off x="5314950" y="7534910"/>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grpSp>
        <p:nvGrpSpPr>
          <p:cNvPr id="6" name="Group 6"/>
          <p:cNvGrpSpPr/>
          <p:nvPr/>
        </p:nvGrpSpPr>
        <p:grpSpPr>
          <a:xfrm>
            <a:off x="9603740" y="7525385"/>
            <a:ext cx="323850" cy="323850"/>
            <a:chOff x="9603740" y="7525385"/>
            <a:chExt cx="323850" cy="323850"/>
          </a:xfrm>
        </p:grpSpPr>
        <p:sp>
          <p:nvSpPr>
            <p:cNvPr id="7" name="Freeform 7"/>
            <p:cNvSpPr/>
            <p:nvPr/>
          </p:nvSpPr>
          <p:spPr>
            <a:xfrm>
              <a:off x="9603740" y="7525385"/>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sp>
        <p:nvSpPr>
          <p:cNvPr id="8" name="AutoShape 8"/>
          <p:cNvSpPr/>
          <p:nvPr/>
        </p:nvSpPr>
        <p:spPr>
          <a:xfrm flipV="1">
            <a:off x="1352550" y="7696835"/>
            <a:ext cx="15906750" cy="9525"/>
          </a:xfrm>
          <a:prstGeom prst="line">
            <a:avLst/>
          </a:prstGeom>
          <a:ln w="19050" cap="flat">
            <a:solidFill>
              <a:srgbClr val="9B4819"/>
            </a:solidFill>
            <a:prstDash val="solid"/>
            <a:headEnd type="none" w="sm" len="sm"/>
            <a:tailEnd type="none" w="sm" len="sm"/>
          </a:ln>
        </p:spPr>
      </p:sp>
      <p:grpSp>
        <p:nvGrpSpPr>
          <p:cNvPr id="9" name="Group 9"/>
          <p:cNvGrpSpPr/>
          <p:nvPr/>
        </p:nvGrpSpPr>
        <p:grpSpPr>
          <a:xfrm>
            <a:off x="13728065" y="7515860"/>
            <a:ext cx="323850" cy="323850"/>
            <a:chOff x="13728065" y="7515860"/>
            <a:chExt cx="323850" cy="323850"/>
          </a:xfrm>
        </p:grpSpPr>
        <p:sp>
          <p:nvSpPr>
            <p:cNvPr id="10" name="Freeform 10"/>
            <p:cNvSpPr/>
            <p:nvPr/>
          </p:nvSpPr>
          <p:spPr>
            <a:xfrm>
              <a:off x="13728065" y="7515860"/>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sp>
        <p:nvSpPr>
          <p:cNvPr id="11" name="TextBox 11"/>
          <p:cNvSpPr txBox="1"/>
          <p:nvPr/>
        </p:nvSpPr>
        <p:spPr>
          <a:xfrm>
            <a:off x="1028700" y="1436370"/>
            <a:ext cx="3256915" cy="1678305"/>
          </a:xfrm>
          <a:prstGeom prst="rect">
            <a:avLst/>
          </a:prstGeom>
        </p:spPr>
        <p:txBody>
          <a:bodyPr lIns="0" tIns="0" rIns="0" bIns="0" rtlCol="0" anchor="t">
            <a:spAutoFit/>
          </a:bodyPr>
          <a:lstStyle/>
          <a:p>
            <a:pPr marL="0" lvl="0" indent="0" algn="l">
              <a:lnSpc>
                <a:spcPts val="12193"/>
              </a:lnSpc>
              <a:spcBef>
                <a:spcPct val="0"/>
              </a:spcBef>
            </a:pPr>
            <a:r>
              <a:rPr lang="en-US" sz="13548" spc="-270" dirty="0" err="1">
                <a:solidFill>
                  <a:srgbClr val="9B4819"/>
                </a:solidFill>
                <a:ea typeface="Arita Buri Medium Bold"/>
              </a:rPr>
              <a:t>기획</a:t>
            </a:r>
            <a:r>
              <a:rPr lang="en-US" sz="13548" spc="-270" dirty="0">
                <a:solidFill>
                  <a:srgbClr val="9B4819"/>
                </a:solidFill>
                <a:ea typeface="Arita Buri Medium Bold"/>
              </a:rPr>
              <a:t> </a:t>
            </a:r>
          </a:p>
        </p:txBody>
      </p:sp>
      <p:grpSp>
        <p:nvGrpSpPr>
          <p:cNvPr id="12" name="Group 12"/>
          <p:cNvGrpSpPr/>
          <p:nvPr/>
        </p:nvGrpSpPr>
        <p:grpSpPr>
          <a:xfrm>
            <a:off x="1028700" y="5654675"/>
            <a:ext cx="3364865" cy="1140460"/>
            <a:chOff x="1028700" y="5654675"/>
            <a:chExt cx="3364865" cy="1140460"/>
          </a:xfrm>
        </p:grpSpPr>
        <p:sp>
          <p:nvSpPr>
            <p:cNvPr id="13" name="TextBox 13"/>
            <p:cNvSpPr txBox="1"/>
            <p:nvPr/>
          </p:nvSpPr>
          <p:spPr>
            <a:xfrm>
              <a:off x="1028700" y="5654675"/>
              <a:ext cx="3364865" cy="442595"/>
            </a:xfrm>
            <a:prstGeom prst="rect">
              <a:avLst/>
            </a:prstGeom>
          </p:spPr>
          <p:txBody>
            <a:bodyPr lIns="0" tIns="0" rIns="0" bIns="0" rtlCol="0" anchor="t">
              <a:spAutoFit/>
            </a:bodyPr>
            <a:lstStyle/>
            <a:p>
              <a:pPr>
                <a:lnSpc>
                  <a:spcPts val="3168"/>
                </a:lnSpc>
              </a:pPr>
              <a:r>
                <a:rPr lang="en-US" sz="3200" dirty="0">
                  <a:solidFill>
                    <a:srgbClr val="000000"/>
                  </a:solidFill>
                  <a:latin typeface="Arita Buri Medium"/>
                </a:rPr>
                <a:t>2023년 8월 초</a:t>
              </a:r>
            </a:p>
          </p:txBody>
        </p:sp>
        <p:sp>
          <p:nvSpPr>
            <p:cNvPr id="14" name="TextBox 14"/>
            <p:cNvSpPr txBox="1"/>
            <p:nvPr/>
          </p:nvSpPr>
          <p:spPr>
            <a:xfrm>
              <a:off x="1028700" y="6474460"/>
              <a:ext cx="3364865" cy="320675"/>
            </a:xfrm>
            <a:prstGeom prst="rect">
              <a:avLst/>
            </a:prstGeom>
          </p:spPr>
          <p:txBody>
            <a:bodyPr lIns="0" tIns="0" rIns="0" bIns="0" rtlCol="0" anchor="t">
              <a:spAutoFit/>
            </a:bodyPr>
            <a:lstStyle/>
            <a:p>
              <a:pPr marL="0" lvl="0" indent="0">
                <a:lnSpc>
                  <a:spcPts val="2460"/>
                </a:lnSpc>
              </a:pPr>
              <a:r>
                <a:rPr lang="en-US" sz="2050" dirty="0" err="1">
                  <a:solidFill>
                    <a:srgbClr val="000000"/>
                  </a:solidFill>
                  <a:latin typeface="서울남산체 L" panose="02020503020101020101" pitchFamily="18" charset="-127"/>
                  <a:ea typeface="서울남산체 L" panose="02020503020101020101" pitchFamily="18" charset="-127"/>
                </a:rPr>
                <a:t>기획</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디자인</a:t>
              </a:r>
              <a:r>
                <a:rPr lang="en-US" sz="2050" dirty="0">
                  <a:solidFill>
                    <a:srgbClr val="000000"/>
                  </a:solidFill>
                  <a:latin typeface="서울남산체 L" panose="02020503020101020101" pitchFamily="18" charset="-127"/>
                  <a:ea typeface="서울남산체 L" panose="02020503020101020101" pitchFamily="18" charset="-127"/>
                </a:rPr>
                <a:t>(</a:t>
              </a:r>
              <a:r>
                <a:rPr lang="en-US" sz="2050" dirty="0" err="1">
                  <a:solidFill>
                    <a:srgbClr val="000000"/>
                  </a:solidFill>
                  <a:latin typeface="서울남산체 L" panose="02020503020101020101" pitchFamily="18" charset="-127"/>
                  <a:ea typeface="서울남산체 L" panose="02020503020101020101" pitchFamily="18" charset="-127"/>
                </a:rPr>
                <a:t>Figma</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작업</a:t>
              </a:r>
              <a:endParaRPr lang="en-US" sz="2050" dirty="0">
                <a:solidFill>
                  <a:srgbClr val="000000"/>
                </a:solidFill>
                <a:latin typeface="서울남산체 L" panose="02020503020101020101" pitchFamily="18" charset="-127"/>
                <a:ea typeface="서울남산체 L" panose="02020503020101020101" pitchFamily="18" charset="-127"/>
              </a:endParaRPr>
            </a:p>
          </p:txBody>
        </p:sp>
      </p:grpSp>
      <p:grpSp>
        <p:nvGrpSpPr>
          <p:cNvPr id="15" name="Group 15"/>
          <p:cNvGrpSpPr/>
          <p:nvPr/>
        </p:nvGrpSpPr>
        <p:grpSpPr>
          <a:xfrm>
            <a:off x="5317490" y="5654675"/>
            <a:ext cx="3364865" cy="1140460"/>
            <a:chOff x="5317490" y="5654675"/>
            <a:chExt cx="3364865" cy="1140460"/>
          </a:xfrm>
        </p:grpSpPr>
        <p:sp>
          <p:nvSpPr>
            <p:cNvPr id="16" name="TextBox 16"/>
            <p:cNvSpPr txBox="1"/>
            <p:nvPr/>
          </p:nvSpPr>
          <p:spPr>
            <a:xfrm>
              <a:off x="5317490" y="5654675"/>
              <a:ext cx="3364865" cy="442595"/>
            </a:xfrm>
            <a:prstGeom prst="rect">
              <a:avLst/>
            </a:prstGeom>
          </p:spPr>
          <p:txBody>
            <a:bodyPr lIns="0" tIns="0" rIns="0" bIns="0" rtlCol="0" anchor="t">
              <a:spAutoFit/>
            </a:bodyPr>
            <a:lstStyle/>
            <a:p>
              <a:pPr marL="0" lvl="0" indent="0" algn="l">
                <a:lnSpc>
                  <a:spcPts val="3168"/>
                </a:lnSpc>
                <a:spcBef>
                  <a:spcPct val="0"/>
                </a:spcBef>
              </a:pPr>
              <a:r>
                <a:rPr lang="en-US" sz="3200" dirty="0">
                  <a:solidFill>
                    <a:srgbClr val="000000"/>
                  </a:solidFill>
                  <a:latin typeface="Arita Buri Medium"/>
                </a:rPr>
                <a:t>2023년 8월 </a:t>
              </a:r>
              <a:r>
                <a:rPr lang="en-US" sz="3200" dirty="0" err="1">
                  <a:solidFill>
                    <a:srgbClr val="000000"/>
                  </a:solidFill>
                  <a:latin typeface="Arita Buri Medium"/>
                </a:rPr>
                <a:t>중반</a:t>
              </a:r>
              <a:endParaRPr lang="en-US" sz="3200" dirty="0">
                <a:solidFill>
                  <a:srgbClr val="000000"/>
                </a:solidFill>
                <a:latin typeface="Arita Buri Medium"/>
              </a:endParaRPr>
            </a:p>
          </p:txBody>
        </p:sp>
        <p:sp>
          <p:nvSpPr>
            <p:cNvPr id="17" name="TextBox 17"/>
            <p:cNvSpPr txBox="1"/>
            <p:nvPr/>
          </p:nvSpPr>
          <p:spPr>
            <a:xfrm>
              <a:off x="5317490" y="6474460"/>
              <a:ext cx="3364865" cy="320675"/>
            </a:xfrm>
            <a:prstGeom prst="rect">
              <a:avLst/>
            </a:prstGeom>
          </p:spPr>
          <p:txBody>
            <a:bodyPr lIns="0" tIns="0" rIns="0" bIns="0" rtlCol="0" anchor="t">
              <a:spAutoFit/>
            </a:bodyPr>
            <a:lstStyle/>
            <a:p>
              <a:pPr marL="0" lvl="0" indent="0" algn="l">
                <a:lnSpc>
                  <a:spcPts val="2460"/>
                </a:lnSpc>
                <a:spcBef>
                  <a:spcPct val="0"/>
                </a:spcBef>
              </a:pPr>
              <a:r>
                <a:rPr lang="en-US" sz="2050" dirty="0" err="1">
                  <a:solidFill>
                    <a:srgbClr val="000000"/>
                  </a:solidFill>
                  <a:latin typeface="서울남산체 L" panose="02020503020101020101" pitchFamily="18" charset="-127"/>
                  <a:ea typeface="서울남산체 L" panose="02020503020101020101" pitchFamily="18" charset="-127"/>
                </a:rPr>
                <a:t>마크업</a:t>
              </a:r>
              <a:r>
                <a:rPr lang="en-US" sz="2050" dirty="0">
                  <a:solidFill>
                    <a:srgbClr val="000000"/>
                  </a:solidFill>
                  <a:latin typeface="서울남산체 L" panose="02020503020101020101" pitchFamily="18" charset="-127"/>
                  <a:ea typeface="서울남산체 L" panose="02020503020101020101" pitchFamily="18" charset="-127"/>
                </a:rPr>
                <a:t> 및 </a:t>
              </a:r>
              <a:r>
                <a:rPr lang="en-US" sz="2050" dirty="0" err="1">
                  <a:solidFill>
                    <a:srgbClr val="000000"/>
                  </a:solidFill>
                  <a:latin typeface="서울남산체 L" panose="02020503020101020101" pitchFamily="18" charset="-127"/>
                  <a:ea typeface="서울남산체 L" panose="02020503020101020101" pitchFamily="18" charset="-127"/>
                </a:rPr>
                <a:t>스타일링</a:t>
              </a:r>
              <a:endParaRPr lang="en-US" sz="2050" dirty="0">
                <a:solidFill>
                  <a:srgbClr val="000000"/>
                </a:solidFill>
                <a:latin typeface="서울남산체 L" panose="02020503020101020101" pitchFamily="18" charset="-127"/>
                <a:ea typeface="서울남산체 L" panose="02020503020101020101" pitchFamily="18" charset="-127"/>
              </a:endParaRPr>
            </a:p>
          </p:txBody>
        </p:sp>
      </p:grpSp>
      <p:grpSp>
        <p:nvGrpSpPr>
          <p:cNvPr id="18" name="Group 18"/>
          <p:cNvGrpSpPr/>
          <p:nvPr/>
        </p:nvGrpSpPr>
        <p:grpSpPr>
          <a:xfrm>
            <a:off x="13894435" y="5654675"/>
            <a:ext cx="3364865" cy="1140460"/>
            <a:chOff x="13894435" y="5654675"/>
            <a:chExt cx="3364865" cy="1140460"/>
          </a:xfrm>
        </p:grpSpPr>
        <p:sp>
          <p:nvSpPr>
            <p:cNvPr id="19" name="TextBox 19"/>
            <p:cNvSpPr txBox="1"/>
            <p:nvPr/>
          </p:nvSpPr>
          <p:spPr>
            <a:xfrm>
              <a:off x="13894435" y="5654675"/>
              <a:ext cx="3364865" cy="442595"/>
            </a:xfrm>
            <a:prstGeom prst="rect">
              <a:avLst/>
            </a:prstGeom>
          </p:spPr>
          <p:txBody>
            <a:bodyPr lIns="0" tIns="0" rIns="0" bIns="0" rtlCol="0" anchor="t">
              <a:spAutoFit/>
            </a:bodyPr>
            <a:lstStyle/>
            <a:p>
              <a:pPr marL="0" lvl="0" indent="0" algn="l">
                <a:lnSpc>
                  <a:spcPts val="3168"/>
                </a:lnSpc>
                <a:spcBef>
                  <a:spcPct val="0"/>
                </a:spcBef>
              </a:pPr>
              <a:r>
                <a:rPr lang="en-US" sz="3200" dirty="0">
                  <a:solidFill>
                    <a:srgbClr val="000000"/>
                  </a:solidFill>
                  <a:latin typeface="Arita Buri Medium"/>
                </a:rPr>
                <a:t>2023년 9월 초</a:t>
              </a:r>
            </a:p>
          </p:txBody>
        </p:sp>
        <p:sp>
          <p:nvSpPr>
            <p:cNvPr id="20" name="TextBox 20"/>
            <p:cNvSpPr txBox="1"/>
            <p:nvPr/>
          </p:nvSpPr>
          <p:spPr>
            <a:xfrm>
              <a:off x="13894435" y="6474460"/>
              <a:ext cx="3364865" cy="320675"/>
            </a:xfrm>
            <a:prstGeom prst="rect">
              <a:avLst/>
            </a:prstGeom>
          </p:spPr>
          <p:txBody>
            <a:bodyPr lIns="0" tIns="0" rIns="0" bIns="0" rtlCol="0" anchor="t">
              <a:spAutoFit/>
            </a:bodyPr>
            <a:lstStyle/>
            <a:p>
              <a:pPr marL="0" lvl="0" indent="0" algn="l">
                <a:lnSpc>
                  <a:spcPts val="2460"/>
                </a:lnSpc>
                <a:spcBef>
                  <a:spcPct val="0"/>
                </a:spcBef>
              </a:pPr>
              <a:r>
                <a:rPr lang="en-US" sz="2050" dirty="0" err="1">
                  <a:solidFill>
                    <a:srgbClr val="000000"/>
                  </a:solidFill>
                  <a:latin typeface="서울남산체 L" panose="02020503020101020101" pitchFamily="18" charset="-127"/>
                  <a:ea typeface="서울남산체 L" panose="02020503020101020101" pitchFamily="18" charset="-127"/>
                </a:rPr>
                <a:t>마무리</a:t>
              </a:r>
              <a:r>
                <a:rPr lang="en-US" sz="2050" dirty="0">
                  <a:solidFill>
                    <a:srgbClr val="000000"/>
                  </a:solidFill>
                  <a:latin typeface="서울남산체 L" panose="02020503020101020101" pitchFamily="18" charset="-127"/>
                  <a:ea typeface="서울남산체 L" panose="02020503020101020101" pitchFamily="18" charset="-127"/>
                </a:rPr>
                <a:t> 및 PPT</a:t>
              </a:r>
            </a:p>
          </p:txBody>
        </p:sp>
      </p:grpSp>
      <p:grpSp>
        <p:nvGrpSpPr>
          <p:cNvPr id="21" name="Group 21"/>
          <p:cNvGrpSpPr/>
          <p:nvPr/>
        </p:nvGrpSpPr>
        <p:grpSpPr>
          <a:xfrm>
            <a:off x="9605645" y="5654675"/>
            <a:ext cx="3364865" cy="1140460"/>
            <a:chOff x="9605645" y="5654675"/>
            <a:chExt cx="3364865" cy="1140460"/>
          </a:xfrm>
        </p:grpSpPr>
        <p:sp>
          <p:nvSpPr>
            <p:cNvPr id="22" name="TextBox 22"/>
            <p:cNvSpPr txBox="1"/>
            <p:nvPr/>
          </p:nvSpPr>
          <p:spPr>
            <a:xfrm>
              <a:off x="9605645" y="5654675"/>
              <a:ext cx="3364865" cy="442595"/>
            </a:xfrm>
            <a:prstGeom prst="rect">
              <a:avLst/>
            </a:prstGeom>
          </p:spPr>
          <p:txBody>
            <a:bodyPr lIns="0" tIns="0" rIns="0" bIns="0" rtlCol="0" anchor="t">
              <a:spAutoFit/>
            </a:bodyPr>
            <a:lstStyle/>
            <a:p>
              <a:pPr marL="0" lvl="0" indent="0" algn="l">
                <a:lnSpc>
                  <a:spcPts val="3168"/>
                </a:lnSpc>
                <a:spcBef>
                  <a:spcPct val="0"/>
                </a:spcBef>
              </a:pPr>
              <a:r>
                <a:rPr lang="en-US" sz="3200" dirty="0">
                  <a:solidFill>
                    <a:srgbClr val="000000"/>
                  </a:solidFill>
                  <a:latin typeface="Arita Buri Medium"/>
                </a:rPr>
                <a:t>2023년 8월 말</a:t>
              </a:r>
            </a:p>
          </p:txBody>
        </p:sp>
        <p:sp>
          <p:nvSpPr>
            <p:cNvPr id="23" name="TextBox 23"/>
            <p:cNvSpPr txBox="1"/>
            <p:nvPr/>
          </p:nvSpPr>
          <p:spPr>
            <a:xfrm>
              <a:off x="9605645" y="6474460"/>
              <a:ext cx="3364865" cy="320675"/>
            </a:xfrm>
            <a:prstGeom prst="rect">
              <a:avLst/>
            </a:prstGeom>
          </p:spPr>
          <p:txBody>
            <a:bodyPr lIns="0" tIns="0" rIns="0" bIns="0" rtlCol="0" anchor="t">
              <a:spAutoFit/>
            </a:bodyPr>
            <a:lstStyle/>
            <a:p>
              <a:pPr marL="0" lvl="0" indent="0" algn="l">
                <a:lnSpc>
                  <a:spcPts val="2460"/>
                </a:lnSpc>
                <a:spcBef>
                  <a:spcPct val="0"/>
                </a:spcBef>
              </a:pPr>
              <a:r>
                <a:rPr lang="en-US" sz="2050" dirty="0">
                  <a:solidFill>
                    <a:srgbClr val="000000"/>
                  </a:solidFill>
                  <a:latin typeface="서울남산체 L" panose="02020503020101020101" pitchFamily="18" charset="-127"/>
                  <a:ea typeface="서울남산체 L" panose="02020503020101020101" pitchFamily="18" charset="-127"/>
                </a:rPr>
                <a:t>각 </a:t>
              </a:r>
              <a:r>
                <a:rPr lang="en-US" sz="2050" dirty="0" err="1">
                  <a:solidFill>
                    <a:srgbClr val="000000"/>
                  </a:solidFill>
                  <a:latin typeface="서울남산체 L" panose="02020503020101020101" pitchFamily="18" charset="-127"/>
                  <a:ea typeface="서울남산체 L" panose="02020503020101020101" pitchFamily="18" charset="-127"/>
                </a:rPr>
                <a:t>페이지</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필요한</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기능</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구현</a:t>
              </a:r>
              <a:endParaRPr lang="en-US" sz="2050" dirty="0">
                <a:solidFill>
                  <a:srgbClr val="000000"/>
                </a:solidFill>
                <a:latin typeface="서울남산체 L" panose="02020503020101020101" pitchFamily="18" charset="-127"/>
                <a:ea typeface="서울남산체 L" panose="02020503020101020101" pitchFamily="18" charset="-127"/>
              </a:endParaRPr>
            </a:p>
          </p:txBody>
        </p:sp>
      </p:grpSp>
      <p:sp>
        <p:nvSpPr>
          <p:cNvPr id="24" name="Freeform 24"/>
          <p:cNvSpPr/>
          <p:nvPr/>
        </p:nvSpPr>
        <p:spPr>
          <a:xfrm>
            <a:off x="8348345" y="1698625"/>
            <a:ext cx="5379720" cy="772795"/>
          </a:xfrm>
          <a:custGeom>
            <a:avLst/>
            <a:gdLst/>
            <a:ahLst/>
            <a:cxnLst/>
            <a:rect l="l" t="t" r="r" b="b"/>
            <a:pathLst>
              <a:path w="5379494" h="772691">
                <a:moveTo>
                  <a:pt x="0" y="0"/>
                </a:moveTo>
                <a:lnTo>
                  <a:pt x="5379493" y="0"/>
                </a:lnTo>
                <a:lnTo>
                  <a:pt x="5379493" y="772691"/>
                </a:lnTo>
                <a:lnTo>
                  <a:pt x="0" y="77269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5" name="TextBox 25"/>
          <p:cNvSpPr txBox="1">
            <a:spLocks/>
          </p:cNvSpPr>
          <p:nvPr/>
        </p:nvSpPr>
        <p:spPr>
          <a:xfrm rot="0">
            <a:off x="4285615" y="2058670"/>
            <a:ext cx="4015105" cy="692150"/>
          </a:xfrm>
          <a:prstGeom prst="rect"/>
        </p:spPr>
        <p:txBody>
          <a:bodyPr wrap="square" lIns="0" tIns="0" rIns="0" bIns="0" numCol="1" vert="horz" anchor="t">
            <a:spAutoFit/>
          </a:bodyPr>
          <a:lstStyle/>
          <a:p>
            <a:pPr marL="0" indent="0" algn="l" latinLnBrk="0">
              <a:lnSpc>
                <a:spcPts val="5444"/>
              </a:lnSpc>
              <a:spcBef>
                <a:spcPct val="0"/>
              </a:spcBef>
              <a:buFontTx/>
              <a:buNone/>
            </a:pPr>
            <a:r>
              <a:rPr lang="en-US" sz="6045" spc="-110">
                <a:solidFill>
                  <a:srgbClr val="9B4819"/>
                </a:solidFill>
                <a:latin typeface="Arita Buri Medium Bold" charset="0"/>
              </a:rPr>
              <a:t>-타임라인</a:t>
            </a:r>
            <a:r>
              <a:rPr lang="ko-KR" sz="6045" spc="-110">
                <a:solidFill>
                  <a:srgbClr val="9B4819"/>
                </a:solidFill>
                <a:latin typeface="Arita Buri Medium Bold" charset="0"/>
              </a:rPr>
              <a:t>-</a:t>
            </a:r>
            <a:endParaRPr lang="ko-KR" altLang="en-US" sz="6045">
              <a:solidFill>
                <a:srgbClr val="9B4819"/>
              </a:solidFill>
              <a:latin typeface="Arita Buri Medium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F4F1E8"/>
        </a:solidFill>
      </p:bgPr>
    </p:bg>
    <p:spTree>
      <p:nvGrpSpPr>
        <p:cNvPr id="1" name=""/>
        <p:cNvGrpSpPr/>
        <p:nvPr/>
      </p:nvGrpSpPr>
      <p:grpSpPr>
        <a:xfrm>
          <a:off x="0" y="0"/>
          <a:ext cx="0" cy="0"/>
          <a:chOff x="0" y="0"/>
          <a:chExt cx="0" cy="0"/>
        </a:xfrm>
      </p:grpSpPr>
      <p:sp>
        <p:nvSpPr>
          <p:cNvPr id="2" name="AutoShape 2"/>
          <p:cNvSpPr/>
          <p:nvPr/>
        </p:nvSpPr>
        <p:spPr>
          <a:xfrm flipV="1">
            <a:off x="3712845" y="29210"/>
            <a:ext cx="0" cy="10257790"/>
          </a:xfrm>
          <a:prstGeom prst="line">
            <a:avLst/>
          </a:prstGeom>
          <a:ln w="9525" cap="rnd">
            <a:solidFill>
              <a:srgbClr val="BD8F53"/>
            </a:solidFill>
            <a:prstDash val="solid"/>
            <a:headEnd type="none" w="sm" len="sm"/>
            <a:tailEnd type="none" w="sm" len="sm"/>
          </a:ln>
        </p:spPr>
      </p:sp>
      <p:sp>
        <p:nvSpPr>
          <p:cNvPr id="3" name="Freeform 3"/>
          <p:cNvSpPr/>
          <p:nvPr/>
        </p:nvSpPr>
        <p:spPr>
          <a:xfrm>
            <a:off x="4530725" y="276225"/>
            <a:ext cx="4037965" cy="2271395"/>
          </a:xfrm>
          <a:custGeom>
            <a:avLst/>
            <a:gdLst/>
            <a:ahLst/>
            <a:cxnLst/>
            <a:rect l="l" t="t" r="r" b="b"/>
            <a:pathLst>
              <a:path w="4037955" h="2271350">
                <a:moveTo>
                  <a:pt x="0" y="0"/>
                </a:moveTo>
                <a:lnTo>
                  <a:pt x="4037955" y="0"/>
                </a:lnTo>
                <a:lnTo>
                  <a:pt x="4037955" y="2271350"/>
                </a:lnTo>
                <a:lnTo>
                  <a:pt x="0" y="2271350"/>
                </a:lnTo>
                <a:lnTo>
                  <a:pt x="0" y="0"/>
                </a:lnTo>
                <a:close/>
              </a:path>
            </a:pathLst>
          </a:custGeom>
          <a:blipFill>
            <a:blip r:embed="rId2"/>
            <a:stretch>
              <a:fillRect l="-6250" r="-6250"/>
            </a:stretch>
          </a:blipFill>
        </p:spPr>
      </p:sp>
      <p:sp>
        <p:nvSpPr>
          <p:cNvPr id="4" name="Freeform 4"/>
          <p:cNvSpPr/>
          <p:nvPr/>
        </p:nvSpPr>
        <p:spPr>
          <a:xfrm>
            <a:off x="6355080" y="2715895"/>
            <a:ext cx="1433195" cy="1901825"/>
          </a:xfrm>
          <a:custGeom>
            <a:avLst/>
            <a:gdLst/>
            <a:ahLst/>
            <a:cxnLst/>
            <a:rect l="l" t="t" r="r" b="b"/>
            <a:pathLst>
              <a:path w="1433028" h="1902102">
                <a:moveTo>
                  <a:pt x="0" y="0"/>
                </a:moveTo>
                <a:lnTo>
                  <a:pt x="1433027" y="0"/>
                </a:lnTo>
                <a:lnTo>
                  <a:pt x="1433027" y="1902102"/>
                </a:lnTo>
                <a:lnTo>
                  <a:pt x="0" y="1902102"/>
                </a:lnTo>
                <a:lnTo>
                  <a:pt x="0" y="0"/>
                </a:lnTo>
                <a:close/>
              </a:path>
            </a:pathLst>
          </a:custGeom>
          <a:blipFill>
            <a:blip r:embed="rId3"/>
            <a:stretch>
              <a:fillRect l="-246765" r="-4304"/>
            </a:stretch>
          </a:blipFill>
        </p:spPr>
      </p:sp>
      <p:sp>
        <p:nvSpPr>
          <p:cNvPr id="5" name="Freeform 5"/>
          <p:cNvSpPr/>
          <p:nvPr/>
        </p:nvSpPr>
        <p:spPr>
          <a:xfrm>
            <a:off x="4530725" y="2715895"/>
            <a:ext cx="1610995" cy="1901825"/>
          </a:xfrm>
          <a:custGeom>
            <a:avLst/>
            <a:gdLst/>
            <a:ahLst/>
            <a:cxnLst/>
            <a:rect l="l" t="t" r="r" b="b"/>
            <a:pathLst>
              <a:path w="1611252" h="1902102">
                <a:moveTo>
                  <a:pt x="0" y="0"/>
                </a:moveTo>
                <a:lnTo>
                  <a:pt x="1611252" y="0"/>
                </a:lnTo>
                <a:lnTo>
                  <a:pt x="1611252" y="1902102"/>
                </a:lnTo>
                <a:lnTo>
                  <a:pt x="0" y="1902102"/>
                </a:lnTo>
                <a:lnTo>
                  <a:pt x="0" y="0"/>
                </a:lnTo>
                <a:close/>
              </a:path>
            </a:pathLst>
          </a:custGeom>
          <a:blipFill>
            <a:blip r:embed="rId3"/>
            <a:stretch>
              <a:fillRect r="-212236"/>
            </a:stretch>
          </a:blipFill>
        </p:spPr>
      </p:sp>
      <p:sp>
        <p:nvSpPr>
          <p:cNvPr id="6" name="Freeform 6"/>
          <p:cNvSpPr/>
          <p:nvPr/>
        </p:nvSpPr>
        <p:spPr>
          <a:xfrm>
            <a:off x="8180070" y="2890520"/>
            <a:ext cx="2600960" cy="1551940"/>
          </a:xfrm>
          <a:custGeom>
            <a:avLst/>
            <a:gdLst/>
            <a:ahLst/>
            <a:cxnLst/>
            <a:rect l="l" t="t" r="r" b="b"/>
            <a:pathLst>
              <a:path w="2600949" h="1552150">
                <a:moveTo>
                  <a:pt x="0" y="0"/>
                </a:moveTo>
                <a:lnTo>
                  <a:pt x="2600949" y="0"/>
                </a:lnTo>
                <a:lnTo>
                  <a:pt x="2600949" y="1552150"/>
                </a:lnTo>
                <a:lnTo>
                  <a:pt x="0" y="1552150"/>
                </a:lnTo>
                <a:lnTo>
                  <a:pt x="0" y="0"/>
                </a:lnTo>
                <a:close/>
              </a:path>
            </a:pathLst>
          </a:custGeom>
          <a:blipFill>
            <a:blip r:embed="rId4"/>
            <a:stretch>
              <a:fillRect r="-165227"/>
            </a:stretch>
          </a:blipFill>
        </p:spPr>
      </p:sp>
      <p:sp>
        <p:nvSpPr>
          <p:cNvPr id="7" name="Freeform 7"/>
          <p:cNvSpPr/>
          <p:nvPr/>
        </p:nvSpPr>
        <p:spPr>
          <a:xfrm>
            <a:off x="4385310" y="5138420"/>
            <a:ext cx="1817370" cy="1817370"/>
          </a:xfrm>
          <a:custGeom>
            <a:avLst/>
            <a:gdLst/>
            <a:ahLst/>
            <a:cxnLst/>
            <a:rect l="l" t="t" r="r" b="b"/>
            <a:pathLst>
              <a:path w="1817462" h="1817462">
                <a:moveTo>
                  <a:pt x="0" y="0"/>
                </a:moveTo>
                <a:lnTo>
                  <a:pt x="1817462" y="0"/>
                </a:lnTo>
                <a:lnTo>
                  <a:pt x="1817462" y="1817463"/>
                </a:lnTo>
                <a:lnTo>
                  <a:pt x="0" y="1817463"/>
                </a:lnTo>
                <a:lnTo>
                  <a:pt x="0" y="0"/>
                </a:lnTo>
                <a:close/>
              </a:path>
            </a:pathLst>
          </a:custGeom>
          <a:blipFill>
            <a:blip r:embed="rId5"/>
            <a:stretch>
              <a:fillRect/>
            </a:stretch>
          </a:blipFill>
        </p:spPr>
      </p:sp>
      <p:sp>
        <p:nvSpPr>
          <p:cNvPr id="8" name="Freeform 8"/>
          <p:cNvSpPr/>
          <p:nvPr/>
        </p:nvSpPr>
        <p:spPr>
          <a:xfrm>
            <a:off x="6557645" y="5046345"/>
            <a:ext cx="1845945" cy="1909445"/>
          </a:xfrm>
          <a:custGeom>
            <a:avLst/>
            <a:gdLst/>
            <a:ahLst/>
            <a:cxnLst/>
            <a:rect l="l" t="t" r="r" b="b"/>
            <a:pathLst>
              <a:path w="1845862" h="1909240">
                <a:moveTo>
                  <a:pt x="0" y="0"/>
                </a:moveTo>
                <a:lnTo>
                  <a:pt x="1845862" y="0"/>
                </a:lnTo>
                <a:lnTo>
                  <a:pt x="1845862" y="1909240"/>
                </a:lnTo>
                <a:lnTo>
                  <a:pt x="0" y="1909240"/>
                </a:lnTo>
                <a:lnTo>
                  <a:pt x="0" y="0"/>
                </a:lnTo>
                <a:close/>
              </a:path>
            </a:pathLst>
          </a:custGeom>
          <a:blipFill>
            <a:blip r:embed="rId3"/>
            <a:stretch>
              <a:fillRect l="-88053" r="-85520"/>
            </a:stretch>
          </a:blipFill>
        </p:spPr>
      </p:sp>
      <p:sp>
        <p:nvSpPr>
          <p:cNvPr id="9" name="Freeform 9"/>
          <p:cNvSpPr/>
          <p:nvPr/>
        </p:nvSpPr>
        <p:spPr>
          <a:xfrm>
            <a:off x="4081780" y="7384415"/>
            <a:ext cx="5784850" cy="2313940"/>
          </a:xfrm>
          <a:custGeom>
            <a:avLst/>
            <a:gdLst/>
            <a:ahLst/>
            <a:cxnLst/>
            <a:rect l="l" t="t" r="r" b="b"/>
            <a:pathLst>
              <a:path w="5785144" h="2314058">
                <a:moveTo>
                  <a:pt x="0" y="0"/>
                </a:moveTo>
                <a:lnTo>
                  <a:pt x="5785144" y="0"/>
                </a:lnTo>
                <a:lnTo>
                  <a:pt x="5785144" y="2314057"/>
                </a:lnTo>
                <a:lnTo>
                  <a:pt x="0" y="2314057"/>
                </a:lnTo>
                <a:lnTo>
                  <a:pt x="0" y="0"/>
                </a:lnTo>
                <a:close/>
              </a:path>
            </a:pathLst>
          </a:custGeom>
          <a:blipFill>
            <a:blip r:embed="rId6"/>
            <a:stretch>
              <a:fillRect/>
            </a:stretch>
          </a:blipFill>
        </p:spPr>
      </p:sp>
      <p:sp>
        <p:nvSpPr>
          <p:cNvPr id="10" name="Freeform 10"/>
          <p:cNvSpPr/>
          <p:nvPr/>
        </p:nvSpPr>
        <p:spPr>
          <a:xfrm>
            <a:off x="10229215" y="7762875"/>
            <a:ext cx="5782945" cy="1556385"/>
          </a:xfrm>
          <a:custGeom>
            <a:avLst/>
            <a:gdLst/>
            <a:ahLst/>
            <a:cxnLst/>
            <a:rect l="l" t="t" r="r" b="b"/>
            <a:pathLst>
              <a:path w="5783126" h="1556625">
                <a:moveTo>
                  <a:pt x="0" y="0"/>
                </a:moveTo>
                <a:lnTo>
                  <a:pt x="5783127" y="0"/>
                </a:lnTo>
                <a:lnTo>
                  <a:pt x="5783127" y="1556625"/>
                </a:lnTo>
                <a:lnTo>
                  <a:pt x="0" y="1556625"/>
                </a:lnTo>
                <a:lnTo>
                  <a:pt x="0" y="0"/>
                </a:lnTo>
                <a:close/>
              </a:path>
            </a:pathLst>
          </a:custGeom>
          <a:blipFill>
            <a:blip r:embed="rId7"/>
            <a:stretch>
              <a:fillRect/>
            </a:stretch>
          </a:blipFill>
        </p:spPr>
      </p:sp>
      <p:sp>
        <p:nvSpPr>
          <p:cNvPr id="11" name="TextBox 11"/>
          <p:cNvSpPr txBox="1">
            <a:spLocks/>
          </p:cNvSpPr>
          <p:nvPr/>
        </p:nvSpPr>
        <p:spPr>
          <a:xfrm rot="0">
            <a:off x="1180465" y="1255395"/>
            <a:ext cx="1520190" cy="4279900"/>
          </a:xfrm>
          <a:prstGeom prst="rect"/>
        </p:spPr>
        <p:txBody>
          <a:bodyPr wrap="square" lIns="0" tIns="0" rIns="0" bIns="0" numCol="1" vert="horz" anchor="t">
            <a:spAutoFit/>
          </a:bodyPr>
          <a:lstStyle/>
          <a:p>
            <a:pPr marL="0" indent="0" latinLnBrk="0">
              <a:lnSpc>
                <a:spcPts val="8349"/>
              </a:lnSpc>
              <a:buFontTx/>
              <a:buNone/>
            </a:pPr>
            <a:r>
              <a:rPr lang="en-US" sz="8345" spc="-160">
                <a:solidFill>
                  <a:srgbClr val="BD8F53"/>
                </a:solidFill>
                <a:ea typeface="Arita Buri Medium Bold" charset="0"/>
              </a:rPr>
              <a:t>개</a:t>
            </a:r>
            <a:endParaRPr lang="ko-KR" altLang="en-US" sz="8345">
              <a:solidFill>
                <a:srgbClr val="BD8F53"/>
              </a:solidFill>
              <a:ea typeface="Arita Buri Medium Bold" charset="0"/>
            </a:endParaRPr>
          </a:p>
          <a:p>
            <a:pPr marL="0" indent="0" latinLnBrk="0">
              <a:lnSpc>
                <a:spcPts val="8349"/>
              </a:lnSpc>
              <a:buFontTx/>
              <a:buNone/>
            </a:pPr>
            <a:r>
              <a:rPr lang="en-US" sz="8345" spc="-160">
                <a:solidFill>
                  <a:srgbClr val="BD8F53"/>
                </a:solidFill>
                <a:ea typeface="Arita Buri Medium Bold" charset="0"/>
              </a:rPr>
              <a:t>발</a:t>
            </a:r>
            <a:endParaRPr lang="ko-KR" altLang="en-US" sz="8345">
              <a:solidFill>
                <a:srgbClr val="BD8F53"/>
              </a:solidFill>
              <a:ea typeface="Arita Buri Medium Bold" charset="0"/>
            </a:endParaRPr>
          </a:p>
          <a:p>
            <a:pPr marL="0" indent="0" latinLnBrk="0">
              <a:lnSpc>
                <a:spcPts val="8349"/>
              </a:lnSpc>
              <a:buFontTx/>
              <a:buNone/>
            </a:pPr>
            <a:r>
              <a:rPr lang="en-US" sz="8345" spc="-160">
                <a:solidFill>
                  <a:srgbClr val="BD8F53"/>
                </a:solidFill>
                <a:ea typeface="Arita Buri Medium Bold" charset="0"/>
              </a:rPr>
              <a:t>환</a:t>
            </a:r>
            <a:endParaRPr lang="ko-KR" altLang="en-US" sz="8345">
              <a:solidFill>
                <a:srgbClr val="BD8F53"/>
              </a:solidFill>
              <a:ea typeface="Arita Buri Medium Bold" charset="0"/>
            </a:endParaRPr>
          </a:p>
          <a:p>
            <a:pPr marL="0" indent="0" algn="l" latinLnBrk="0">
              <a:lnSpc>
                <a:spcPts val="8349"/>
              </a:lnSpc>
              <a:spcBef>
                <a:spcPct val="0"/>
              </a:spcBef>
              <a:buFontTx/>
              <a:buNone/>
            </a:pPr>
            <a:r>
              <a:rPr lang="en-US" sz="8345" spc="-160">
                <a:solidFill>
                  <a:srgbClr val="BD8F53"/>
                </a:solidFill>
                <a:ea typeface="Arita Buri Medium Bold" charset="0"/>
              </a:rPr>
              <a:t>경</a:t>
            </a:r>
            <a:endParaRPr lang="ko-KR" altLang="en-US" sz="8345">
              <a:solidFill>
                <a:srgbClr val="BD8F53"/>
              </a:solidFill>
              <a:ea typeface="Arita Buri Medium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E6E0D0"/>
        </a:solidFill>
      </p:bgPr>
    </p:bg>
    <p:spTree>
      <p:nvGrpSpPr>
        <p:cNvPr id="1" name=""/>
        <p:cNvGrpSpPr/>
        <p:nvPr/>
      </p:nvGrpSpPr>
      <p:grpSpPr>
        <a:xfrm>
          <a:off x="0" y="0"/>
          <a:ext cx="0" cy="0"/>
          <a:chOff x="0" y="0"/>
          <a:chExt cx="0" cy="0"/>
        </a:xfrm>
      </p:grpSpPr>
      <p:sp>
        <p:nvSpPr>
          <p:cNvPr id="2" name="Freeform 2"/>
          <p:cNvSpPr/>
          <p:nvPr/>
        </p:nvSpPr>
        <p:spPr>
          <a:xfrm>
            <a:off x="9985375" y="1671955"/>
            <a:ext cx="5379720" cy="772795"/>
          </a:xfrm>
          <a:custGeom>
            <a:avLst/>
            <a:gdLst/>
            <a:ahLst/>
            <a:cxnLst/>
            <a:rect l="l" t="t" r="r" b="b"/>
            <a:pathLst>
              <a:path w="5379494" h="772691">
                <a:moveTo>
                  <a:pt x="0" y="0"/>
                </a:moveTo>
                <a:lnTo>
                  <a:pt x="5379493" y="0"/>
                </a:lnTo>
                <a:lnTo>
                  <a:pt x="5379493" y="772691"/>
                </a:lnTo>
                <a:lnTo>
                  <a:pt x="0" y="77269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1409700"/>
            <a:ext cx="6765290" cy="1678305"/>
          </a:xfrm>
          <a:prstGeom prst="rect">
            <a:avLst/>
          </a:prstGeom>
        </p:spPr>
        <p:txBody>
          <a:bodyPr lIns="0" tIns="0" rIns="0" bIns="0" rtlCol="0" anchor="t">
            <a:spAutoFit/>
          </a:bodyPr>
          <a:lstStyle/>
          <a:p>
            <a:pPr marL="0" lvl="0" indent="0" algn="l">
              <a:lnSpc>
                <a:spcPts val="12193"/>
              </a:lnSpc>
              <a:spcBef>
                <a:spcPct val="0"/>
              </a:spcBef>
            </a:pPr>
            <a:r>
              <a:rPr lang="en-US" sz="13548" spc="-270">
                <a:solidFill>
                  <a:srgbClr val="9B4819"/>
                </a:solidFill>
                <a:ea typeface="Arita Buri Medium Bold"/>
              </a:rPr>
              <a:t>기능 소개</a:t>
            </a:r>
          </a:p>
        </p:txBody>
      </p:sp>
      <p:grpSp>
        <p:nvGrpSpPr>
          <p:cNvPr id="4" name="Group 4"/>
          <p:cNvGrpSpPr/>
          <p:nvPr/>
        </p:nvGrpSpPr>
        <p:grpSpPr>
          <a:xfrm>
            <a:off x="1802765" y="5076190"/>
            <a:ext cx="15456535" cy="4506595"/>
            <a:chOff x="1802765" y="5076190"/>
            <a:chExt cx="15456535" cy="4506595"/>
          </a:xfrm>
        </p:grpSpPr>
        <p:sp>
          <p:nvSpPr>
            <p:cNvPr id="5" name="Freeform 5"/>
            <p:cNvSpPr>
              <a:spLocks/>
            </p:cNvSpPr>
            <p:nvPr/>
          </p:nvSpPr>
          <p:spPr>
            <a:xfrm rot="0">
              <a:off x="2058035" y="5076190"/>
              <a:ext cx="1017270" cy="904240"/>
            </a:xfrm>
            <a:custGeom>
              <a:gdLst>
                <a:gd fmla="*/ 0 w 1355519" name="TX0"/>
                <a:gd fmla="*/ 0 h 1205180" name="TY0"/>
                <a:gd fmla="*/ 1355518 w 1355519" name="TX1"/>
                <a:gd fmla="*/ 0 h 1205180" name="TY1"/>
                <a:gd fmla="*/ 1355518 w 1355519" name="TX2"/>
                <a:gd fmla="*/ 1205179 h 1205180" name="TY2"/>
                <a:gd fmla="*/ 0 w 1355519" name="TX3"/>
                <a:gd fmla="*/ 1205179 h 1205180" name="TY3"/>
                <a:gd fmla="*/ 0 w 1355519" name="TX4"/>
                <a:gd fmla="*/ 0 h 1205180" name="TY4"/>
              </a:gdLst>
              <a:cxnLst>
                <a:cxn ang="0">
                  <a:pos x="TX0" y="TY0"/>
                </a:cxn>
                <a:cxn ang="0">
                  <a:pos x="TX1" y="TY1"/>
                </a:cxn>
                <a:cxn ang="0">
                  <a:pos x="TX2" y="TY2"/>
                </a:cxn>
                <a:cxn ang="0">
                  <a:pos x="TX3" y="TY3"/>
                </a:cxn>
                <a:cxn ang="0">
                  <a:pos x="TX4" y="TY4"/>
                </a:cxn>
              </a:cxnLst>
              <a:rect l="l" t="t" r="r" b="b"/>
              <a:pathLst>
                <a:path w="1355519" h="1205180">
                  <a:moveTo>
                    <a:pt x="0" y="0"/>
                  </a:moveTo>
                  <a:lnTo>
                    <a:pt x="1355518" y="0"/>
                  </a:lnTo>
                  <a:lnTo>
                    <a:pt x="1355518" y="1205179"/>
                  </a:lnTo>
                  <a:lnTo>
                    <a:pt x="0" y="1205179"/>
                  </a:lnTo>
                  <a:lnTo>
                    <a:pt x="0" y="0"/>
                  </a:lnTo>
                  <a:close/>
                </a:path>
              </a:pathLst>
            </a:custGeom>
            <a:blipFill rotWithShape="1">
              <a:blip r:embed="rId4" cstate="print">
                <a:extLst>
                  <a:ext uri="{28A0092B-C50C-407E-A947-70E740481C1C}">
                    <a14:useLocalDpi xmlns:a14="http://schemas.microsoft.com/office/drawing/2010/main" val="0"/>
                  </a:ext>
                </a:extLst>
              </a:blip>
              <a:stretch>
                <a:fillRect/>
              </a:stretch>
            </a:blipFill>
          </p:spPr>
          <p:txBody>
            <a:bodyPr wrap="square" lIns="0" tIns="0" rIns="0" bIns="0" vert="horz" anchor="t">
              <a:noAutofit/>
            </a:bodyPr>
            <a:lstStyle/>
            <a:p>
              <a:pPr marL="0" indent="0"/>
              <a:endParaRPr lang="ko-KR" altLang="en-US"/>
            </a:p>
          </p:txBody>
        </p:sp>
        <p:sp>
          <p:nvSpPr>
            <p:cNvPr id="6" name="TextBox 6"/>
            <p:cNvSpPr txBox="1">
              <a:spLocks/>
            </p:cNvSpPr>
            <p:nvPr/>
          </p:nvSpPr>
          <p:spPr>
            <a:xfrm rot="0">
              <a:off x="1802765" y="6392545"/>
              <a:ext cx="4584700" cy="446405"/>
            </a:xfrm>
            <a:prstGeom prst="rect"/>
          </p:spPr>
          <p:txBody>
            <a:bodyPr wrap="square" lIns="0" tIns="0" rIns="0" bIns="0" numCol="1" vert="horz" anchor="t">
              <a:spAutoFit/>
            </a:bodyPr>
            <a:lstStyle/>
            <a:p>
              <a:pPr marL="0" indent="0" algn="l" latinLnBrk="0">
                <a:lnSpc>
                  <a:spcPts val="3200"/>
                </a:lnSpc>
                <a:spcBef>
                  <a:spcPct val="0"/>
                </a:spcBef>
                <a:buFontTx/>
                <a:buNone/>
              </a:pPr>
              <a:r>
                <a:rPr lang="en-US" sz="3200">
                  <a:solidFill>
                    <a:srgbClr val="000000"/>
                  </a:solidFill>
                  <a:ea typeface="Arita Buri Medium" charset="0"/>
                </a:rPr>
                <a:t>메인 페이지</a:t>
              </a:r>
              <a:endParaRPr lang="ko-KR" altLang="en-US" sz="3200">
                <a:solidFill>
                  <a:srgbClr val="000000"/>
                </a:solidFill>
                <a:ea typeface="Arita Buri Medium" charset="0"/>
              </a:endParaRPr>
            </a:p>
          </p:txBody>
        </p:sp>
        <p:sp>
          <p:nvSpPr>
            <p:cNvPr id="7" name="TextBox 7"/>
            <p:cNvSpPr txBox="1">
              <a:spLocks/>
            </p:cNvSpPr>
            <p:nvPr/>
          </p:nvSpPr>
          <p:spPr>
            <a:xfrm rot="0">
              <a:off x="1802765" y="7092315"/>
              <a:ext cx="4584700" cy="1335405"/>
            </a:xfrm>
            <a:prstGeom prst="rect"/>
          </p:spPr>
          <p:txBody>
            <a:bodyPr wrap="square" lIns="0" tIns="0" rIns="0" bIns="0" numCol="1" vert="horz" anchor="t">
              <a:spAutoFit/>
            </a:bodyPr>
            <a:lstStyle/>
            <a:p>
              <a:pPr marL="0" indent="0" latinLnBrk="0">
                <a:lnSpc>
                  <a:spcPts val="2596"/>
                </a:lnSpc>
                <a:buFontTx/>
                <a:buNone/>
              </a:pPr>
              <a:r>
                <a:rPr lang="en-US" sz="2200">
                  <a:solidFill>
                    <a:srgbClr val="000000"/>
                  </a:solidFill>
                  <a:latin typeface="서울남산체 L" charset="0"/>
                  <a:ea typeface="서울남산체 L" charset="0"/>
                </a:rPr>
                <a:t>검색창</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날씨,미세먼지 API</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코스 슬라이드</a:t>
              </a:r>
              <a:endParaRPr lang="ko-KR" altLang="en-US" sz="2200">
                <a:solidFill>
                  <a:srgbClr val="000000"/>
                </a:solidFill>
                <a:latin typeface="서울남산체 L" charset="0"/>
                <a:ea typeface="서울남산체 L" charset="0"/>
              </a:endParaRPr>
            </a:p>
            <a:p>
              <a:pPr marL="0" indent="0" latinLnBrk="0">
                <a:lnSpc>
                  <a:spcPts val="2596"/>
                </a:lnSpc>
                <a:spcBef>
                  <a:spcPct val="0"/>
                </a:spcBef>
                <a:buFontTx/>
                <a:buNone/>
              </a:pPr>
              <a:r>
                <a:rPr lang="en-US" sz="2200">
                  <a:solidFill>
                    <a:srgbClr val="000000"/>
                  </a:solidFill>
                  <a:latin typeface="서울남산체 L" charset="0"/>
                  <a:ea typeface="서울남산체 L" charset="0"/>
                </a:rPr>
                <a:t>클릭 시 상세페이지 이동</a:t>
              </a:r>
              <a:endParaRPr lang="ko-KR" altLang="en-US" sz="2200">
                <a:solidFill>
                  <a:srgbClr val="000000"/>
                </a:solidFill>
                <a:latin typeface="서울남산체 L" charset="0"/>
                <a:ea typeface="서울남산체 L" charset="0"/>
              </a:endParaRPr>
            </a:p>
          </p:txBody>
        </p:sp>
        <p:sp>
          <p:nvSpPr>
            <p:cNvPr id="8" name="Freeform 8"/>
            <p:cNvSpPr>
              <a:spLocks/>
            </p:cNvSpPr>
            <p:nvPr/>
          </p:nvSpPr>
          <p:spPr>
            <a:xfrm rot="0">
              <a:off x="6915150" y="5076190"/>
              <a:ext cx="1167765" cy="904240"/>
            </a:xfrm>
            <a:custGeom>
              <a:gdLst>
                <a:gd fmla="*/ 0 w 1555983" name="TX0"/>
                <a:gd fmla="*/ 0 h 1205180" name="TY0"/>
                <a:gd fmla="*/ 1555983 w 1555983" name="TX1"/>
                <a:gd fmla="*/ 0 h 1205180" name="TY1"/>
                <a:gd fmla="*/ 1555983 w 1555983" name="TX2"/>
                <a:gd fmla="*/ 1205179 h 1205180" name="TY2"/>
                <a:gd fmla="*/ 0 w 1555983" name="TX3"/>
                <a:gd fmla="*/ 1205179 h 1205180" name="TY3"/>
                <a:gd fmla="*/ 0 w 1555983" name="TX4"/>
                <a:gd fmla="*/ 0 h 1205180" name="TY4"/>
              </a:gdLst>
              <a:cxnLst>
                <a:cxn ang="0">
                  <a:pos x="TX0" y="TY0"/>
                </a:cxn>
                <a:cxn ang="0">
                  <a:pos x="TX1" y="TY1"/>
                </a:cxn>
                <a:cxn ang="0">
                  <a:pos x="TX2" y="TY2"/>
                </a:cxn>
                <a:cxn ang="0">
                  <a:pos x="TX3" y="TY3"/>
                </a:cxn>
                <a:cxn ang="0">
                  <a:pos x="TX4" y="TY4"/>
                </a:cxn>
              </a:cxnLst>
              <a:rect l="l" t="t" r="r" b="b"/>
              <a:pathLst>
                <a:path w="1555983" h="1205180">
                  <a:moveTo>
                    <a:pt x="0" y="0"/>
                  </a:moveTo>
                  <a:lnTo>
                    <a:pt x="1555983" y="0"/>
                  </a:lnTo>
                  <a:lnTo>
                    <a:pt x="1555983" y="1205179"/>
                  </a:lnTo>
                  <a:lnTo>
                    <a:pt x="0" y="1205179"/>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wrap="square" lIns="0" tIns="0" rIns="0" bIns="0" vert="horz" anchor="t">
              <a:noAutofit/>
            </a:bodyPr>
            <a:lstStyle/>
            <a:p>
              <a:pPr marL="0" indent="0"/>
              <a:endParaRPr lang="ko-KR" altLang="en-US"/>
            </a:p>
          </p:txBody>
        </p:sp>
        <p:sp>
          <p:nvSpPr>
            <p:cNvPr id="9" name="TextBox 9"/>
            <p:cNvSpPr txBox="1">
              <a:spLocks/>
            </p:cNvSpPr>
            <p:nvPr/>
          </p:nvSpPr>
          <p:spPr>
            <a:xfrm rot="0">
              <a:off x="6915150" y="6445885"/>
              <a:ext cx="4584700" cy="446405"/>
            </a:xfrm>
            <a:prstGeom prst="rect"/>
          </p:spPr>
          <p:txBody>
            <a:bodyPr wrap="square" lIns="0" tIns="0" rIns="0" bIns="0" numCol="1" vert="horz" anchor="t">
              <a:spAutoFit/>
            </a:bodyPr>
            <a:lstStyle/>
            <a:p>
              <a:pPr marL="0" indent="0" algn="l" latinLnBrk="0">
                <a:lnSpc>
                  <a:spcPts val="3200"/>
                </a:lnSpc>
                <a:buFontTx/>
                <a:buNone/>
              </a:pPr>
              <a:r>
                <a:rPr lang="en-US" sz="3200">
                  <a:solidFill>
                    <a:srgbClr val="000000"/>
                  </a:solidFill>
                  <a:ea typeface="Arita Buri Medium" charset="0"/>
                </a:rPr>
                <a:t>서브 페이지</a:t>
              </a:r>
              <a:endParaRPr lang="ko-KR" altLang="en-US" sz="3200">
                <a:solidFill>
                  <a:srgbClr val="000000"/>
                </a:solidFill>
                <a:ea typeface="Arita Buri Medium" charset="0"/>
              </a:endParaRPr>
            </a:p>
          </p:txBody>
        </p:sp>
        <p:sp>
          <p:nvSpPr>
            <p:cNvPr id="10" name="TextBox 10"/>
            <p:cNvSpPr txBox="1">
              <a:spLocks/>
            </p:cNvSpPr>
            <p:nvPr/>
          </p:nvSpPr>
          <p:spPr>
            <a:xfrm rot="0">
              <a:off x="6915150" y="7247255"/>
              <a:ext cx="4584700" cy="2336165"/>
            </a:xfrm>
            <a:prstGeom prst="rect"/>
          </p:spPr>
          <p:txBody>
            <a:bodyPr wrap="square" lIns="0" tIns="0" rIns="0" bIns="0" numCol="1" vert="horz" anchor="t">
              <a:spAutoFit/>
            </a:bodyPr>
            <a:lstStyle/>
            <a:p>
              <a:pPr marL="0" indent="0" latinLnBrk="0">
                <a:lnSpc>
                  <a:spcPts val="2596"/>
                </a:lnSpc>
                <a:buFontTx/>
                <a:buNone/>
              </a:pPr>
              <a:r>
                <a:rPr lang="en-US" sz="2200">
                  <a:solidFill>
                    <a:srgbClr val="000000"/>
                  </a:solidFill>
                  <a:latin typeface="서울남산체 L" charset="0"/>
                  <a:ea typeface="서울남산체 L" charset="0"/>
                </a:rPr>
                <a:t>지도 API</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AOS 글자 zoom-in</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오픈 API</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(데이터 가져오기 및 파싱, 바인딩)</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후기 별점</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코스 사진 클릭 시 데이터 내용 변경</a:t>
              </a:r>
              <a:endParaRPr lang="ko-KR" altLang="en-US" sz="2200">
                <a:solidFill>
                  <a:srgbClr val="000000"/>
                </a:solidFill>
                <a:latin typeface="서울남산체 L" charset="0"/>
                <a:ea typeface="서울남산체 L" charset="0"/>
              </a:endParaRPr>
            </a:p>
            <a:p>
              <a:pPr marL="0" indent="0" algn="l" latinLnBrk="0">
                <a:lnSpc>
                  <a:spcPts val="2596"/>
                </a:lnSpc>
                <a:spcBef>
                  <a:spcPct val="0"/>
                </a:spcBef>
                <a:buFontTx/>
                <a:buNone/>
              </a:pPr>
              <a:r>
                <a:rPr lang="en-US" sz="2200">
                  <a:solidFill>
                    <a:srgbClr val="000000"/>
                  </a:solidFill>
                  <a:latin typeface="서울남산체 L" charset="0"/>
                  <a:ea typeface="서울남산체 L" charset="0"/>
                </a:rPr>
                <a:t>공유 (페이지 링크 복사)</a:t>
              </a:r>
              <a:endParaRPr lang="ko-KR" altLang="en-US" sz="2200">
                <a:solidFill>
                  <a:srgbClr val="000000"/>
                </a:solidFill>
                <a:latin typeface="서울남산체 L" charset="0"/>
                <a:ea typeface="서울남산체 L" charset="0"/>
              </a:endParaRPr>
            </a:p>
          </p:txBody>
        </p:sp>
        <p:sp>
          <p:nvSpPr>
            <p:cNvPr id="11" name="Freeform 11"/>
            <p:cNvSpPr>
              <a:spLocks/>
            </p:cNvSpPr>
            <p:nvPr/>
          </p:nvSpPr>
          <p:spPr>
            <a:xfrm rot="0">
              <a:off x="12675235" y="5076190"/>
              <a:ext cx="873760" cy="873760"/>
            </a:xfrm>
            <a:custGeom>
              <a:gdLst>
                <a:gd fmla="*/ 0 w 1163746" name="TX0"/>
                <a:gd fmla="*/ 0 h 1163746" name="TY0"/>
                <a:gd fmla="*/ 1163745 w 1163746" name="TX1"/>
                <a:gd fmla="*/ 0 h 1163746" name="TY1"/>
                <a:gd fmla="*/ 1163745 w 1163746" name="TX2"/>
                <a:gd fmla="*/ 1163745 h 1163746" name="TY2"/>
                <a:gd fmla="*/ 0 w 1163746" name="TX3"/>
                <a:gd fmla="*/ 1163745 h 1163746" name="TY3"/>
                <a:gd fmla="*/ 0 w 1163746" name="TX4"/>
                <a:gd fmla="*/ 0 h 1163746" name="TY4"/>
              </a:gdLst>
              <a:cxnLst>
                <a:cxn ang="0">
                  <a:pos x="TX0" y="TY0"/>
                </a:cxn>
                <a:cxn ang="0">
                  <a:pos x="TX1" y="TY1"/>
                </a:cxn>
                <a:cxn ang="0">
                  <a:pos x="TX2" y="TY2"/>
                </a:cxn>
                <a:cxn ang="0">
                  <a:pos x="TX3" y="TY3"/>
                </a:cxn>
                <a:cxn ang="0">
                  <a:pos x="TX4" y="TY4"/>
                </a:cxn>
              </a:cxnLst>
              <a:rect l="l" t="t" r="r" b="b"/>
              <a:pathLst>
                <a:path w="1163746" h="1163746">
                  <a:moveTo>
                    <a:pt x="0" y="0"/>
                  </a:moveTo>
                  <a:lnTo>
                    <a:pt x="1163745" y="0"/>
                  </a:lnTo>
                  <a:lnTo>
                    <a:pt x="1163745" y="1163745"/>
                  </a:lnTo>
                  <a:lnTo>
                    <a:pt x="0" y="1163745"/>
                  </a:lnTo>
                  <a:lnTo>
                    <a:pt x="0" y="0"/>
                  </a:lnTo>
                  <a:close/>
                </a:path>
              </a:pathLst>
            </a:custGeom>
            <a:blipFill rotWithShape="1">
              <a:blip r:embed="rId8" cstate="print">
                <a:extLst>
                  <a:ext uri="{28A0092B-C50C-407E-A947-70E740481C1C}">
                    <a14:useLocalDpi xmlns:a14="http://schemas.microsoft.com/office/drawing/2010/main" val="0"/>
                  </a:ext>
                </a:extLst>
              </a:blip>
              <a:stretch>
                <a:fillRect/>
              </a:stretch>
            </a:blipFill>
          </p:spPr>
          <p:txBody>
            <a:bodyPr wrap="square" lIns="0" tIns="0" rIns="0" bIns="0" vert="horz" anchor="t">
              <a:noAutofit/>
            </a:bodyPr>
            <a:lstStyle/>
            <a:p>
              <a:pPr marL="0" indent="0"/>
              <a:endParaRPr lang="ko-KR" altLang="en-US"/>
            </a:p>
          </p:txBody>
        </p:sp>
        <p:sp>
          <p:nvSpPr>
            <p:cNvPr id="12" name="TextBox 12"/>
            <p:cNvSpPr txBox="1">
              <a:spLocks/>
            </p:cNvSpPr>
            <p:nvPr/>
          </p:nvSpPr>
          <p:spPr>
            <a:xfrm rot="0">
              <a:off x="12675235" y="6445885"/>
              <a:ext cx="4584700" cy="407035"/>
            </a:xfrm>
            <a:prstGeom prst="rect"/>
          </p:spPr>
          <p:txBody>
            <a:bodyPr wrap="square" lIns="0" tIns="0" rIns="0" bIns="0" numCol="1" vert="horz" anchor="t">
              <a:spAutoFit/>
            </a:bodyPr>
            <a:lstStyle/>
            <a:p>
              <a:pPr marL="0" indent="0" algn="l" latinLnBrk="0">
                <a:lnSpc>
                  <a:spcPts val="3200"/>
                </a:lnSpc>
                <a:spcBef>
                  <a:spcPct val="0"/>
                </a:spcBef>
                <a:buFontTx/>
                <a:buNone/>
              </a:pPr>
              <a:r>
                <a:rPr lang="ko-KR" sz="3200">
                  <a:solidFill>
                    <a:srgbClr val="000000"/>
                  </a:solidFill>
                  <a:ea typeface="Arita Buri Medium" charset="0"/>
                </a:rPr>
                <a:t>사용자</a:t>
              </a:r>
              <a:endParaRPr lang="ko-KR" altLang="en-US" sz="3200">
                <a:solidFill>
                  <a:srgbClr val="000000"/>
                </a:solidFill>
                <a:ea typeface="Arita Buri Medium" charset="0"/>
              </a:endParaRPr>
            </a:p>
          </p:txBody>
        </p:sp>
        <p:sp>
          <p:nvSpPr>
            <p:cNvPr id="13" name="TextBox 13"/>
            <p:cNvSpPr txBox="1">
              <a:spLocks/>
            </p:cNvSpPr>
            <p:nvPr/>
          </p:nvSpPr>
          <p:spPr>
            <a:xfrm rot="0">
              <a:off x="12675235" y="7247255"/>
              <a:ext cx="4584700" cy="2002155"/>
            </a:xfrm>
            <a:prstGeom prst="rect"/>
          </p:spPr>
          <p:txBody>
            <a:bodyPr wrap="square" lIns="0" tIns="0" rIns="0" bIns="0" numCol="1" vert="horz" anchor="t">
              <a:spAutoFit/>
            </a:bodyPr>
            <a:lstStyle/>
            <a:p>
              <a:pPr marL="0" indent="0" latinLnBrk="0">
                <a:lnSpc>
                  <a:spcPts val="2596"/>
                </a:lnSpc>
                <a:buFontTx/>
                <a:buNone/>
              </a:pPr>
              <a:r>
                <a:rPr lang="en-US" sz="2200">
                  <a:solidFill>
                    <a:srgbClr val="000000"/>
                  </a:solidFill>
                  <a:latin typeface="서울남산체 L" charset="0"/>
                  <a:ea typeface="서울남산체 L" charset="0"/>
                </a:rPr>
                <a:t>회원가입 및 탈퇴</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아이디 중복체크</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로그인, 로그아웃</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아이디, 비밀번호 수정</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마이페이지 찜 저장</a:t>
              </a:r>
              <a:endParaRPr lang="ko-KR" altLang="en-US" sz="2200">
                <a:solidFill>
                  <a:srgbClr val="000000"/>
                </a:solidFill>
                <a:latin typeface="서울남산체 L" charset="0"/>
                <a:ea typeface="서울남산체 L" charset="0"/>
              </a:endParaRPr>
            </a:p>
            <a:p>
              <a:pPr marL="0" indent="0" algn="l" latinLnBrk="0">
                <a:lnSpc>
                  <a:spcPts val="2596"/>
                </a:lnSpc>
                <a:spcBef>
                  <a:spcPct val="0"/>
                </a:spcBef>
                <a:buFontTx/>
                <a:buNone/>
              </a:pPr>
              <a:r>
                <a:rPr lang="en-US" sz="2200">
                  <a:solidFill>
                    <a:srgbClr val="000000"/>
                  </a:solidFill>
                  <a:latin typeface="서울남산체 L" charset="0"/>
                  <a:ea typeface="서울남산체 L" charset="0"/>
                </a:rPr>
                <a:t>후기 작성</a:t>
              </a:r>
              <a:endParaRPr lang="ko-KR" altLang="en-US" sz="2200">
                <a:solidFill>
                  <a:srgbClr val="000000"/>
                </a:solidFill>
                <a:latin typeface="서울남산체 L" charset="0"/>
                <a:ea typeface="서울남산체 L"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Freeform 2"/>
          <p:cNvSpPr/>
          <p:nvPr/>
        </p:nvSpPr>
        <p:spPr>
          <a:xfrm>
            <a:off x="8644798" y="429098"/>
            <a:ext cx="2404084" cy="2233613"/>
          </a:xfrm>
          <a:custGeom>
            <a:avLst/>
            <a:gdLst/>
            <a:ahLst/>
            <a:cxnLst/>
            <a:rect l="l" t="t" r="r" b="b"/>
            <a:pathLst>
              <a:path w="2404084" h="2233613">
                <a:moveTo>
                  <a:pt x="0" y="0"/>
                </a:moveTo>
                <a:lnTo>
                  <a:pt x="2404084" y="0"/>
                </a:lnTo>
                <a:lnTo>
                  <a:pt x="2404084" y="2233613"/>
                </a:lnTo>
                <a:lnTo>
                  <a:pt x="0" y="223361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51164" y="3398520"/>
            <a:ext cx="3809765" cy="4678552"/>
            <a:chOff x="0" y="0"/>
            <a:chExt cx="5079686" cy="6238070"/>
          </a:xfrm>
        </p:grpSpPr>
        <p:grpSp>
          <p:nvGrpSpPr>
            <p:cNvPr id="4" name="Group 4"/>
            <p:cNvGrpSpPr>
              <a:grpSpLocks noChangeAspect="1"/>
            </p:cNvGrpSpPr>
            <p:nvPr/>
          </p:nvGrpSpPr>
          <p:grpSpPr>
            <a:xfrm>
              <a:off x="623070" y="0"/>
              <a:ext cx="3833546" cy="3833531"/>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6" name="TextBox 6"/>
            <p:cNvSpPr txBox="1"/>
            <p:nvPr/>
          </p:nvSpPr>
          <p:spPr>
            <a:xfrm>
              <a:off x="0" y="4299274"/>
              <a:ext cx="5079686" cy="508864"/>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최서우</a:t>
              </a:r>
              <a:endParaRPr lang="en-US" sz="2774" dirty="0">
                <a:solidFill>
                  <a:srgbClr val="000000"/>
                </a:solidFill>
                <a:ea typeface="Arita Buri Medium"/>
              </a:endParaRPr>
            </a:p>
          </p:txBody>
        </p:sp>
        <p:sp>
          <p:nvSpPr>
            <p:cNvPr id="7" name="TextBox 7"/>
            <p:cNvSpPr txBox="1"/>
            <p:nvPr/>
          </p:nvSpPr>
          <p:spPr>
            <a:xfrm>
              <a:off x="0" y="5058259"/>
              <a:ext cx="5079686" cy="1179811"/>
            </a:xfrm>
            <a:prstGeom prst="rect">
              <a:avLst/>
            </a:prstGeom>
          </p:spPr>
          <p:txBody>
            <a:bodyPr lIns="0" tIns="0" rIns="0" bIns="0" rtlCol="0" anchor="t">
              <a:spAutoFit/>
            </a:bodyPr>
            <a:lstStyle/>
            <a:p>
              <a:pPr algn="ctr">
                <a:lnSpc>
                  <a:spcPts val="2251"/>
                </a:lnSpc>
              </a:pPr>
              <a:r>
                <a:rPr lang="en-US" sz="1907" dirty="0" err="1">
                  <a:solidFill>
                    <a:srgbClr val="000000"/>
                  </a:solidFill>
                  <a:latin typeface="서울남산체 L" panose="02020503020101020101" pitchFamily="18" charset="-127"/>
                  <a:ea typeface="서울남산체 L" panose="02020503020101020101" pitchFamily="18" charset="-127"/>
                </a:rPr>
                <a:t>메인페이지</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슬라이드</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zzim페이지</a:t>
              </a:r>
              <a:r>
                <a:rPr lang="en-US" sz="1907" dirty="0">
                  <a:solidFill>
                    <a:srgbClr val="000000"/>
                  </a:solidFill>
                  <a:latin typeface="서울남산체 L" panose="02020503020101020101" pitchFamily="18" charset="-127"/>
                  <a:ea typeface="서울남산체 L" panose="02020503020101020101" pitchFamily="18" charset="-127"/>
                </a:rPr>
                <a:t>, </a:t>
              </a:r>
            </a:p>
            <a:p>
              <a:pPr algn="ctr">
                <a:lnSpc>
                  <a:spcPts val="2251"/>
                </a:lnSpc>
              </a:pPr>
              <a:r>
                <a:rPr lang="en-US" sz="1907" dirty="0" err="1">
                  <a:solidFill>
                    <a:srgbClr val="000000"/>
                  </a:solidFill>
                  <a:latin typeface="서울남산체 L" panose="02020503020101020101" pitchFamily="18" charset="-127"/>
                  <a:ea typeface="서울남산체 L" panose="02020503020101020101" pitchFamily="18" charset="-127"/>
                </a:rPr>
                <a:t>about페이지</a:t>
              </a:r>
              <a:r>
                <a:rPr lang="en-US" sz="1907" dirty="0">
                  <a:solidFill>
                    <a:srgbClr val="000000"/>
                  </a:solidFill>
                  <a:latin typeface="서울남산체 L" panose="02020503020101020101" pitchFamily="18" charset="-127"/>
                  <a:ea typeface="서울남산체 L" panose="02020503020101020101" pitchFamily="18" charset="-127"/>
                </a:rPr>
                <a:t>, sidebar, </a:t>
              </a:r>
              <a:r>
                <a:rPr lang="en-US" sz="1907" dirty="0" err="1">
                  <a:solidFill>
                    <a:srgbClr val="000000"/>
                  </a:solidFill>
                  <a:latin typeface="서울남산체 L" panose="02020503020101020101" pitchFamily="18" charset="-127"/>
                  <a:ea typeface="서울남산체 L" panose="02020503020101020101" pitchFamily="18" charset="-127"/>
                </a:rPr>
                <a:t>날씨api</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반응형</a:t>
              </a:r>
              <a:endParaRPr lang="en-US" sz="1907" dirty="0">
                <a:solidFill>
                  <a:srgbClr val="000000"/>
                </a:solidFill>
                <a:latin typeface="서울남산체 L" panose="02020503020101020101" pitchFamily="18" charset="-127"/>
                <a:ea typeface="서울남산체 L" panose="02020503020101020101" pitchFamily="18" charset="-127"/>
              </a:endParaRPr>
            </a:p>
          </p:txBody>
        </p:sp>
      </p:grpSp>
      <p:grpSp>
        <p:nvGrpSpPr>
          <p:cNvPr id="8" name="Group 8"/>
          <p:cNvGrpSpPr>
            <a:grpSpLocks noChangeAspect="1"/>
          </p:cNvGrpSpPr>
          <p:nvPr/>
        </p:nvGrpSpPr>
        <p:grpSpPr>
          <a:xfrm>
            <a:off x="5650271" y="3467100"/>
            <a:ext cx="2875160" cy="287514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sp>
        <p:nvSpPr>
          <p:cNvPr id="10" name="TextBox 10"/>
          <p:cNvSpPr txBox="1"/>
          <p:nvPr/>
        </p:nvSpPr>
        <p:spPr>
          <a:xfrm>
            <a:off x="5182969" y="6640855"/>
            <a:ext cx="3809765" cy="369742"/>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고지은</a:t>
            </a:r>
            <a:endParaRPr lang="en-US" sz="2774" dirty="0">
              <a:solidFill>
                <a:srgbClr val="000000"/>
              </a:solidFill>
              <a:ea typeface="Arita Buri Medium"/>
            </a:endParaRPr>
          </a:p>
        </p:txBody>
      </p:sp>
      <p:sp>
        <p:nvSpPr>
          <p:cNvPr id="11" name="TextBox 11"/>
          <p:cNvSpPr txBox="1"/>
          <p:nvPr/>
        </p:nvSpPr>
        <p:spPr>
          <a:xfrm>
            <a:off x="5367033" y="7250458"/>
            <a:ext cx="3809765" cy="589905"/>
          </a:xfrm>
          <a:prstGeom prst="rect">
            <a:avLst/>
          </a:prstGeom>
        </p:spPr>
        <p:txBody>
          <a:bodyPr lIns="0" tIns="0" rIns="0" bIns="0" rtlCol="0" anchor="t">
            <a:spAutoFit/>
          </a:bodyPr>
          <a:lstStyle/>
          <a:p>
            <a:pPr algn="ctr">
              <a:lnSpc>
                <a:spcPts val="2251"/>
              </a:lnSpc>
            </a:pPr>
            <a:r>
              <a:rPr lang="en-US" sz="1907" dirty="0">
                <a:solidFill>
                  <a:srgbClr val="000000"/>
                </a:solidFill>
                <a:latin typeface="서울남산체 L" panose="02020503020101020101" pitchFamily="18" charset="-127"/>
                <a:ea typeface="서울남산체 L" panose="02020503020101020101" pitchFamily="18" charset="-127"/>
              </a:rPr>
              <a:t>section3, </a:t>
            </a:r>
            <a:r>
              <a:rPr lang="en-US" sz="1907" dirty="0" err="1">
                <a:solidFill>
                  <a:srgbClr val="000000"/>
                </a:solidFill>
                <a:latin typeface="서울남산체 L" panose="02020503020101020101" pitchFamily="18" charset="-127"/>
                <a:ea typeface="서울남산체 L" panose="02020503020101020101" pitchFamily="18" charset="-127"/>
              </a:rPr>
              <a:t>today페이지</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마크업</a:t>
            </a:r>
            <a:r>
              <a:rPr lang="en-US" sz="1907" dirty="0">
                <a:solidFill>
                  <a:srgbClr val="000000"/>
                </a:solidFill>
                <a:latin typeface="서울남산체 L" panose="02020503020101020101" pitchFamily="18" charset="-127"/>
                <a:ea typeface="서울남산체 L" panose="02020503020101020101" pitchFamily="18" charset="-127"/>
              </a:rPr>
              <a:t> 및 </a:t>
            </a:r>
            <a:r>
              <a:rPr lang="en-US" sz="1907" dirty="0" err="1">
                <a:solidFill>
                  <a:srgbClr val="000000"/>
                </a:solidFill>
                <a:latin typeface="서울남산체 L" panose="02020503020101020101" pitchFamily="18" charset="-127"/>
                <a:ea typeface="서울남산체 L" panose="02020503020101020101" pitchFamily="18" charset="-127"/>
              </a:rPr>
              <a:t>스타일링</a:t>
            </a:r>
            <a:r>
              <a:rPr lang="en-US" sz="1907" dirty="0">
                <a:solidFill>
                  <a:srgbClr val="000000"/>
                </a:solidFill>
                <a:latin typeface="서울남산체 L" panose="02020503020101020101" pitchFamily="18" charset="-127"/>
                <a:ea typeface="서울남산체 L" panose="02020503020101020101" pitchFamily="18" charset="-127"/>
              </a:rPr>
              <a:t> contact, </a:t>
            </a:r>
            <a:r>
              <a:rPr lang="en-US" sz="1907" dirty="0" err="1">
                <a:solidFill>
                  <a:srgbClr val="000000"/>
                </a:solidFill>
                <a:latin typeface="서울남산체 L" panose="02020503020101020101" pitchFamily="18" charset="-127"/>
                <a:ea typeface="서울남산체 L" panose="02020503020101020101" pitchFamily="18" charset="-127"/>
              </a:rPr>
              <a:t>코스</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대전</a:t>
            </a:r>
            <a:r>
              <a:rPr lang="en-US" sz="1907" dirty="0">
                <a:solidFill>
                  <a:srgbClr val="000000"/>
                </a:solidFill>
                <a:latin typeface="서울남산체 L" panose="02020503020101020101" pitchFamily="18" charset="-127"/>
                <a:ea typeface="서울남산체 L" panose="02020503020101020101" pitchFamily="18" charset="-127"/>
              </a:rPr>
              <a:t>, API</a:t>
            </a:r>
          </a:p>
        </p:txBody>
      </p:sp>
      <p:grpSp>
        <p:nvGrpSpPr>
          <p:cNvPr id="12" name="Group 12"/>
          <p:cNvGrpSpPr/>
          <p:nvPr/>
        </p:nvGrpSpPr>
        <p:grpSpPr>
          <a:xfrm>
            <a:off x="9414774" y="3303242"/>
            <a:ext cx="3809765" cy="4973504"/>
            <a:chOff x="0" y="0"/>
            <a:chExt cx="5079686" cy="6631339"/>
          </a:xfrm>
        </p:grpSpPr>
        <p:grpSp>
          <p:nvGrpSpPr>
            <p:cNvPr id="13" name="Group 13"/>
            <p:cNvGrpSpPr>
              <a:grpSpLocks noChangeAspect="1"/>
            </p:cNvGrpSpPr>
            <p:nvPr/>
          </p:nvGrpSpPr>
          <p:grpSpPr>
            <a:xfrm>
              <a:off x="623070" y="0"/>
              <a:ext cx="3833546" cy="3833531"/>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sp>
          <p:nvSpPr>
            <p:cNvPr id="15" name="TextBox 15"/>
            <p:cNvSpPr txBox="1"/>
            <p:nvPr/>
          </p:nvSpPr>
          <p:spPr>
            <a:xfrm>
              <a:off x="0" y="4299274"/>
              <a:ext cx="5079686" cy="508864"/>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오한나</a:t>
              </a:r>
              <a:endParaRPr lang="en-US" sz="2774" dirty="0">
                <a:solidFill>
                  <a:srgbClr val="000000"/>
                </a:solidFill>
                <a:ea typeface="Arita Buri Medium"/>
              </a:endParaRPr>
            </a:p>
          </p:txBody>
        </p:sp>
        <p:sp>
          <p:nvSpPr>
            <p:cNvPr id="16" name="TextBox 16"/>
            <p:cNvSpPr txBox="1"/>
            <p:nvPr/>
          </p:nvSpPr>
          <p:spPr>
            <a:xfrm>
              <a:off x="0" y="5058259"/>
              <a:ext cx="5079686" cy="1573080"/>
            </a:xfrm>
            <a:prstGeom prst="rect">
              <a:avLst/>
            </a:prstGeom>
          </p:spPr>
          <p:txBody>
            <a:bodyPr lIns="0" tIns="0" rIns="0" bIns="0" rtlCol="0" anchor="t">
              <a:spAutoFit/>
            </a:bodyPr>
            <a:lstStyle/>
            <a:p>
              <a:pPr algn="ctr">
                <a:lnSpc>
                  <a:spcPts val="2251"/>
                </a:lnSpc>
              </a:pP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디자인</a:t>
              </a:r>
              <a:r>
                <a:rPr lang="en-US" sz="1907" dirty="0">
                  <a:solidFill>
                    <a:srgbClr val="000000"/>
                  </a:solidFill>
                  <a:latin typeface="서울남산체 L" panose="02020503020101020101" pitchFamily="18" charset="-127"/>
                  <a:ea typeface="서울남산체 L" panose="02020503020101020101" pitchFamily="18" charset="-127"/>
                </a:rPr>
                <a:t>(</a:t>
              </a:r>
              <a:r>
                <a:rPr lang="en-US" sz="1907" dirty="0" err="1">
                  <a:solidFill>
                    <a:srgbClr val="000000"/>
                  </a:solidFill>
                  <a:latin typeface="서울남산체 L" panose="02020503020101020101" pitchFamily="18" charset="-127"/>
                  <a:ea typeface="서울남산체 L" panose="02020503020101020101" pitchFamily="18" charset="-127"/>
                </a:rPr>
                <a:t>Figma</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header와</a:t>
              </a:r>
              <a:r>
                <a:rPr lang="en-US" sz="1907" dirty="0">
                  <a:solidFill>
                    <a:srgbClr val="000000"/>
                  </a:solidFill>
                  <a:latin typeface="서울남산체 L" panose="02020503020101020101" pitchFamily="18" charset="-127"/>
                  <a:ea typeface="서울남산체 L" panose="02020503020101020101" pitchFamily="18" charset="-127"/>
                </a:rPr>
                <a:t> index section1, </a:t>
              </a:r>
              <a:r>
                <a:rPr lang="en-US" sz="1907" dirty="0" err="1">
                  <a:solidFill>
                    <a:srgbClr val="000000"/>
                  </a:solidFill>
                  <a:latin typeface="서울남산체 L" panose="02020503020101020101" pitchFamily="18" charset="-127"/>
                  <a:ea typeface="서울남산체 L" panose="02020503020101020101" pitchFamily="18" charset="-127"/>
                </a:rPr>
                <a:t>장소</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상세</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설명</a:t>
              </a:r>
              <a:r>
                <a:rPr lang="en-US" sz="1907" dirty="0">
                  <a:solidFill>
                    <a:srgbClr val="000000"/>
                  </a:solidFill>
                  <a:latin typeface="서울남산체 L" panose="02020503020101020101" pitchFamily="18" charset="-127"/>
                  <a:ea typeface="서울남산체 L" panose="02020503020101020101" pitchFamily="18" charset="-127"/>
                </a:rPr>
                <a:t> / </a:t>
              </a:r>
              <a:r>
                <a:rPr lang="en-US" sz="1907" dirty="0" err="1">
                  <a:solidFill>
                    <a:srgbClr val="000000"/>
                  </a:solidFill>
                  <a:latin typeface="서울남산체 L" panose="02020503020101020101" pitchFamily="18" charset="-127"/>
                  <a:ea typeface="서울남산체 L" panose="02020503020101020101" pitchFamily="18" charset="-127"/>
                </a:rPr>
                <a:t>검색</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페이지</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관광</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정보</a:t>
              </a:r>
              <a:r>
                <a:rPr lang="en-US" sz="1907" dirty="0">
                  <a:solidFill>
                    <a:srgbClr val="000000"/>
                  </a:solidFill>
                  <a:latin typeface="서울남산체 L" panose="02020503020101020101" pitchFamily="18" charset="-127"/>
                  <a:ea typeface="서울남산체 L" panose="02020503020101020101" pitchFamily="18" charset="-127"/>
                </a:rPr>
                <a:t> API </a:t>
              </a:r>
              <a:r>
                <a:rPr lang="en-US" sz="1907" dirty="0" err="1">
                  <a:solidFill>
                    <a:srgbClr val="000000"/>
                  </a:solidFill>
                  <a:latin typeface="서울남산체 L" panose="02020503020101020101" pitchFamily="18" charset="-127"/>
                  <a:ea typeface="서울남산체 L" panose="02020503020101020101" pitchFamily="18" charset="-127"/>
                </a:rPr>
                <a:t>가져오기</a:t>
              </a:r>
              <a:r>
                <a:rPr lang="en-US" sz="1907" dirty="0">
                  <a:solidFill>
                    <a:srgbClr val="000000"/>
                  </a:solidFill>
                  <a:latin typeface="서울남산체 L" panose="02020503020101020101" pitchFamily="18" charset="-127"/>
                  <a:ea typeface="서울남산체 L" panose="02020503020101020101" pitchFamily="18" charset="-127"/>
                </a:rPr>
                <a:t> 및 </a:t>
              </a:r>
              <a:r>
                <a:rPr lang="en-US" sz="1907" dirty="0" err="1">
                  <a:solidFill>
                    <a:srgbClr val="000000"/>
                  </a:solidFill>
                  <a:latin typeface="서울남산체 L" panose="02020503020101020101" pitchFamily="18" charset="-127"/>
                  <a:ea typeface="서울남산체 L" panose="02020503020101020101" pitchFamily="18" charset="-127"/>
                </a:rPr>
                <a:t>데이터</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파싱</a:t>
              </a:r>
              <a:endParaRPr lang="en-US" sz="1907" dirty="0">
                <a:solidFill>
                  <a:srgbClr val="000000"/>
                </a:solidFill>
                <a:latin typeface="서울남산체 L" panose="02020503020101020101" pitchFamily="18" charset="-127"/>
                <a:ea typeface="서울남산체 L" panose="02020503020101020101" pitchFamily="18" charset="-127"/>
              </a:endParaRPr>
            </a:p>
          </p:txBody>
        </p:sp>
      </p:grpSp>
      <p:grpSp>
        <p:nvGrpSpPr>
          <p:cNvPr id="17" name="Group 17"/>
          <p:cNvGrpSpPr/>
          <p:nvPr/>
        </p:nvGrpSpPr>
        <p:grpSpPr>
          <a:xfrm>
            <a:off x="13477297" y="3303242"/>
            <a:ext cx="3809765" cy="4678552"/>
            <a:chOff x="0" y="0"/>
            <a:chExt cx="5079686" cy="6238070"/>
          </a:xfrm>
        </p:grpSpPr>
        <p:grpSp>
          <p:nvGrpSpPr>
            <p:cNvPr id="18" name="Group 18"/>
            <p:cNvGrpSpPr>
              <a:grpSpLocks noChangeAspect="1"/>
            </p:cNvGrpSpPr>
            <p:nvPr/>
          </p:nvGrpSpPr>
          <p:grpSpPr>
            <a:xfrm>
              <a:off x="623070" y="0"/>
              <a:ext cx="3833546" cy="383353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6924" r="-6924"/>
                </a:stretch>
              </a:blipFill>
            </p:spPr>
          </p:sp>
        </p:grpSp>
        <p:sp>
          <p:nvSpPr>
            <p:cNvPr id="20" name="TextBox 20"/>
            <p:cNvSpPr txBox="1"/>
            <p:nvPr/>
          </p:nvSpPr>
          <p:spPr>
            <a:xfrm>
              <a:off x="0" y="4299274"/>
              <a:ext cx="5079686" cy="508864"/>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박지은</a:t>
              </a:r>
              <a:endParaRPr lang="en-US" sz="2774" dirty="0">
                <a:solidFill>
                  <a:srgbClr val="000000"/>
                </a:solidFill>
                <a:ea typeface="Arita Buri Medium"/>
              </a:endParaRPr>
            </a:p>
          </p:txBody>
        </p:sp>
        <p:sp>
          <p:nvSpPr>
            <p:cNvPr id="21" name="TextBox 21"/>
            <p:cNvSpPr txBox="1"/>
            <p:nvPr/>
          </p:nvSpPr>
          <p:spPr>
            <a:xfrm>
              <a:off x="0" y="5058259"/>
              <a:ext cx="5079686" cy="1179811"/>
            </a:xfrm>
            <a:prstGeom prst="rect">
              <a:avLst/>
            </a:prstGeom>
          </p:spPr>
          <p:txBody>
            <a:bodyPr lIns="0" tIns="0" rIns="0" bIns="0" rtlCol="0" anchor="t">
              <a:spAutoFit/>
            </a:bodyPr>
            <a:lstStyle/>
            <a:p>
              <a:pPr algn="ctr">
                <a:lnSpc>
                  <a:spcPts val="2251"/>
                </a:lnSpc>
              </a:pPr>
              <a:r>
                <a:rPr lang="en-US" sz="1907" dirty="0" err="1">
                  <a:solidFill>
                    <a:srgbClr val="000000"/>
                  </a:solidFill>
                  <a:latin typeface="서울남산체 L" panose="02020503020101020101" pitchFamily="18" charset="-127"/>
                  <a:ea typeface="서울남산체 L" panose="02020503020101020101" pitchFamily="18" charset="-127"/>
                </a:rPr>
                <a:t>회원가입</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로그인</a:t>
              </a:r>
              <a:r>
                <a:rPr lang="en-US" sz="1907" dirty="0">
                  <a:solidFill>
                    <a:srgbClr val="000000"/>
                  </a:solidFill>
                  <a:latin typeface="서울남산체 L" panose="02020503020101020101" pitchFamily="18" charset="-127"/>
                  <a:ea typeface="서울남산체 L" panose="02020503020101020101" pitchFamily="18" charset="-127"/>
                </a:rPr>
                <a:t>, ID/PW </a:t>
              </a:r>
              <a:r>
                <a:rPr lang="en-US" sz="1907" dirty="0" err="1">
                  <a:solidFill>
                    <a:srgbClr val="000000"/>
                  </a:solidFill>
                  <a:latin typeface="서울남산체 L" panose="02020503020101020101" pitchFamily="18" charset="-127"/>
                  <a:ea typeface="서울남산체 L" panose="02020503020101020101" pitchFamily="18" charset="-127"/>
                </a:rPr>
                <a:t>찾기</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코스</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상세</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설명</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페이지</a:t>
              </a:r>
              <a:r>
                <a:rPr lang="en-US" sz="1907" dirty="0">
                  <a:solidFill>
                    <a:srgbClr val="000000"/>
                  </a:solidFill>
                  <a:latin typeface="서울남산체 L" panose="02020503020101020101" pitchFamily="18" charset="-127"/>
                  <a:ea typeface="서울남산체 L" panose="02020503020101020101" pitchFamily="18" charset="-127"/>
                </a:rPr>
                <a:t>(map </a:t>
              </a:r>
              <a:r>
                <a:rPr lang="en-US" sz="1907" dirty="0" err="1">
                  <a:solidFill>
                    <a:srgbClr val="000000"/>
                  </a:solidFill>
                  <a:latin typeface="서울남산체 L" panose="02020503020101020101" pitchFamily="18" charset="-127"/>
                  <a:ea typeface="서울남산체 L" panose="02020503020101020101" pitchFamily="18" charset="-127"/>
                </a:rPr>
                <a:t>api</a:t>
              </a:r>
              <a:r>
                <a:rPr lang="en-US" sz="1907" dirty="0">
                  <a:solidFill>
                    <a:srgbClr val="000000"/>
                  </a:solidFill>
                  <a:latin typeface="서울남산체 L" panose="02020503020101020101" pitchFamily="18" charset="-127"/>
                  <a:ea typeface="서울남산체 L" panose="02020503020101020101" pitchFamily="18" charset="-127"/>
                </a:rPr>
                <a:t>) 및 </a:t>
              </a:r>
              <a:r>
                <a:rPr lang="en-US" sz="1907" dirty="0" err="1">
                  <a:solidFill>
                    <a:srgbClr val="000000"/>
                  </a:solidFill>
                  <a:latin typeface="서울남산체 L" panose="02020503020101020101" pitchFamily="18" charset="-127"/>
                  <a:ea typeface="서울남산체 L" panose="02020503020101020101" pitchFamily="18" charset="-127"/>
                </a:rPr>
                <a:t>index.html의</a:t>
              </a:r>
              <a:r>
                <a:rPr lang="en-US" sz="1907" dirty="0">
                  <a:solidFill>
                    <a:srgbClr val="000000"/>
                  </a:solidFill>
                  <a:latin typeface="서울남산체 L" panose="02020503020101020101" pitchFamily="18" charset="-127"/>
                  <a:ea typeface="서울남산체 L" panose="02020503020101020101" pitchFamily="18" charset="-127"/>
                </a:rPr>
                <a:t> footer</a:t>
              </a:r>
            </a:p>
          </p:txBody>
        </p:sp>
      </p:grpSp>
      <p:sp>
        <p:nvSpPr>
          <p:cNvPr id="22" name="TextBox 22"/>
          <p:cNvSpPr txBox="1"/>
          <p:nvPr/>
        </p:nvSpPr>
        <p:spPr>
          <a:xfrm>
            <a:off x="1886588" y="1276350"/>
            <a:ext cx="14518486" cy="1087754"/>
          </a:xfrm>
          <a:prstGeom prst="rect">
            <a:avLst/>
          </a:prstGeom>
        </p:spPr>
        <p:txBody>
          <a:bodyPr lIns="0" tIns="0" rIns="0" bIns="0" rtlCol="0" anchor="t">
            <a:spAutoFit/>
          </a:bodyPr>
          <a:lstStyle/>
          <a:p>
            <a:pPr marL="0" lvl="0" indent="0" algn="ctr">
              <a:lnSpc>
                <a:spcPts val="7919"/>
              </a:lnSpc>
              <a:spcBef>
                <a:spcPct val="0"/>
              </a:spcBef>
            </a:pPr>
            <a:r>
              <a:rPr lang="en-US" sz="8799" spc="-175" dirty="0">
                <a:solidFill>
                  <a:srgbClr val="9B4819"/>
                </a:solidFill>
                <a:ea typeface="Arita Buri Medium Bold"/>
              </a:rPr>
              <a:t>팀 </a:t>
            </a:r>
            <a:r>
              <a:rPr lang="en-US" sz="8799" spc="-175" dirty="0" err="1">
                <a:solidFill>
                  <a:srgbClr val="9B4819"/>
                </a:solidFill>
                <a:ea typeface="Arita Buri Medium Bold"/>
              </a:rPr>
              <a:t>소개</a:t>
            </a:r>
            <a:endParaRPr lang="en-US" sz="8799" spc="-175" dirty="0">
              <a:solidFill>
                <a:srgbClr val="9B4819"/>
              </a:solidFill>
              <a:ea typeface="Arita Buri Medium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F1EFEE"/>
        </a:solidFill>
      </p:bgPr>
    </p:bg>
    <p:spTree>
      <p:nvGrpSpPr>
        <p:cNvPr id="1" name=""/>
        <p:cNvGrpSpPr/>
        <p:nvPr/>
      </p:nvGrpSpPr>
      <p:grpSpPr>
        <a:xfrm>
          <a:off x="0" y="0"/>
          <a:ext cx="0" cy="0"/>
          <a:chOff x="0" y="0"/>
          <a:chExt cx="0" cy="0"/>
        </a:xfrm>
      </p:grpSpPr>
      <p:sp>
        <p:nvSpPr>
          <p:cNvPr id="2" name="Freeform 2"/>
          <p:cNvSpPr/>
          <p:nvPr/>
        </p:nvSpPr>
        <p:spPr>
          <a:xfrm>
            <a:off x="13816330" y="7323455"/>
            <a:ext cx="2952750" cy="582930"/>
          </a:xfrm>
          <a:custGeom>
            <a:avLst/>
            <a:gdLst/>
            <a:ahLst/>
            <a:cxnLst/>
            <a:rect l="l" t="t" r="r" b="b"/>
            <a:pathLst>
              <a:path w="2952780" h="583174">
                <a:moveTo>
                  <a:pt x="0" y="0"/>
                </a:moveTo>
                <a:lnTo>
                  <a:pt x="2952780" y="0"/>
                </a:lnTo>
                <a:lnTo>
                  <a:pt x="2952780" y="583175"/>
                </a:lnTo>
                <a:lnTo>
                  <a:pt x="0" y="583175"/>
                </a:lnTo>
                <a:lnTo>
                  <a:pt x="0" y="0"/>
                </a:lnTo>
                <a:close/>
              </a:path>
            </a:pathLst>
          </a:custGeom>
          <a:blipFill>
            <a:blip r:embed="rId2">
              <a:alphaModFix amt="34000"/>
            </a:blip>
            <a:stretch>
              <a:fillRect/>
            </a:stretch>
          </a:blipFill>
        </p:spPr>
      </p:sp>
      <p:grpSp>
        <p:nvGrpSpPr>
          <p:cNvPr id="3" name="Group 3"/>
          <p:cNvGrpSpPr>
            <a:grpSpLocks noChangeAspect="1"/>
          </p:cNvGrpSpPr>
          <p:nvPr/>
        </p:nvGrpSpPr>
        <p:grpSpPr>
          <a:xfrm>
            <a:off x="4130675" y="3106420"/>
            <a:ext cx="9184005" cy="4799965"/>
            <a:chOff x="4130675" y="3106420"/>
            <a:chExt cx="9184005" cy="4799965"/>
          </a:xfrm>
        </p:grpSpPr>
        <p:sp>
          <p:nvSpPr>
            <p:cNvPr id="4" name="Freeform 4"/>
            <p:cNvSpPr/>
            <p:nvPr/>
          </p:nvSpPr>
          <p:spPr>
            <a:xfrm>
              <a:off x="5337175" y="3207385"/>
              <a:ext cx="6839585" cy="4098925"/>
            </a:xfrm>
            <a:custGeom>
              <a:avLst/>
              <a:gdLst/>
              <a:ahLst/>
              <a:cxnLst/>
              <a:rect l="l" t="t" r="r" b="b"/>
              <a:pathLst>
                <a:path w="14186915" h="8502396">
                  <a:moveTo>
                    <a:pt x="14186915" y="8502396"/>
                  </a:moveTo>
                  <a:lnTo>
                    <a:pt x="0" y="8502396"/>
                  </a:lnTo>
                  <a:lnTo>
                    <a:pt x="0" y="0"/>
                  </a:lnTo>
                  <a:lnTo>
                    <a:pt x="14186915" y="0"/>
                  </a:lnTo>
                  <a:lnTo>
                    <a:pt x="14186915" y="8502396"/>
                  </a:lnTo>
                  <a:close/>
                </a:path>
              </a:pathLst>
            </a:custGeom>
            <a:blipFill>
              <a:blip r:embed="rId3"/>
              <a:stretch>
                <a:fillRect l="-1986" t="-41776" r="-50383" b="-27612"/>
              </a:stretch>
            </a:blipFill>
          </p:spPr>
        </p:sp>
        <p:sp>
          <p:nvSpPr>
            <p:cNvPr id="5" name="Freeform 5"/>
            <p:cNvSpPr/>
            <p:nvPr/>
          </p:nvSpPr>
          <p:spPr>
            <a:xfrm>
              <a:off x="4130675" y="3106420"/>
              <a:ext cx="9184005" cy="4799965"/>
            </a:xfrm>
            <a:custGeom>
              <a:avLst/>
              <a:gdLst/>
              <a:ahLst/>
              <a:cxnLst/>
              <a:rect l="l" t="t" r="r" b="b"/>
              <a:pathLst>
                <a:path w="19050000" h="9956800">
                  <a:moveTo>
                    <a:pt x="19050000" y="9956800"/>
                  </a:moveTo>
                  <a:lnTo>
                    <a:pt x="0" y="9956800"/>
                  </a:lnTo>
                  <a:lnTo>
                    <a:pt x="0" y="0"/>
                  </a:lnTo>
                  <a:lnTo>
                    <a:pt x="19050000" y="0"/>
                  </a:lnTo>
                  <a:lnTo>
                    <a:pt x="19050000" y="9956800"/>
                  </a:lnTo>
                  <a:close/>
                </a:path>
              </a:pathLst>
            </a:custGeom>
            <a:blipFill>
              <a:blip r:embed="rId4"/>
              <a:stretch>
                <a:fillRect l="-15" r="-15"/>
              </a:stretch>
            </a:blipFill>
          </p:spPr>
        </p:sp>
      </p:grpSp>
      <p:sp>
        <p:nvSpPr>
          <p:cNvPr id="6" name="TextBox 6"/>
          <p:cNvSpPr txBox="1"/>
          <p:nvPr/>
        </p:nvSpPr>
        <p:spPr>
          <a:xfrm>
            <a:off x="6142990" y="5686425"/>
            <a:ext cx="5824220" cy="386080"/>
          </a:xfrm>
          <a:prstGeom prst="rect">
            <a:avLst/>
          </a:prstGeom>
        </p:spPr>
        <p:txBody>
          <a:bodyPr lIns="0" tIns="0" rIns="0" bIns="0" rtlCol="0" anchor="t">
            <a:spAutoFit/>
          </a:bodyPr>
          <a:lstStyle/>
          <a:p>
            <a:pPr marL="0" lvl="0" indent="0">
              <a:lnSpc>
                <a:spcPts val="2912"/>
              </a:lnSpc>
              <a:spcBef>
                <a:spcPct val="0"/>
              </a:spcBef>
            </a:pPr>
            <a:r>
              <a:rPr lang="en-US" sz="2647" spc="-52" dirty="0">
                <a:solidFill>
                  <a:srgbClr val="FFFFFF"/>
                </a:solidFill>
                <a:latin typeface="Arita Buri Medium Bold"/>
              </a:rPr>
              <a:t>https://ddjuuu.du.r.appspot.com/</a:t>
            </a:r>
          </a:p>
        </p:txBody>
      </p:sp>
      <p:sp>
        <p:nvSpPr>
          <p:cNvPr id="7" name="TextBox 7"/>
          <p:cNvSpPr txBox="1"/>
          <p:nvPr/>
        </p:nvSpPr>
        <p:spPr>
          <a:xfrm>
            <a:off x="5570220" y="3429000"/>
            <a:ext cx="514985" cy="433070"/>
          </a:xfrm>
          <a:prstGeom prst="rect">
            <a:avLst/>
          </a:prstGeom>
        </p:spPr>
        <p:txBody>
          <a:bodyPr lIns="0" tIns="0" rIns="0" bIns="0" rtlCol="0" anchor="t">
            <a:spAutoFit/>
          </a:bodyPr>
          <a:lstStyle/>
          <a:p>
            <a:pPr marL="0" lvl="0" indent="0" algn="l">
              <a:lnSpc>
                <a:spcPts val="3174"/>
              </a:lnSpc>
              <a:spcBef>
                <a:spcPct val="0"/>
              </a:spcBef>
            </a:pPr>
            <a:r>
              <a:rPr lang="en-US" sz="3527" u="none" spc="-70">
                <a:solidFill>
                  <a:srgbClr val="FFFFFF"/>
                </a:solidFill>
                <a:latin typeface="Arita Buri Medium Bold"/>
              </a:rPr>
              <a:t>&amp;.</a:t>
            </a:r>
          </a:p>
        </p:txBody>
      </p:sp>
      <p:sp>
        <p:nvSpPr>
          <p:cNvPr id="8" name="TextBox 8"/>
          <p:cNvSpPr txBox="1"/>
          <p:nvPr/>
        </p:nvSpPr>
        <p:spPr>
          <a:xfrm>
            <a:off x="1028700" y="1276350"/>
            <a:ext cx="10196195" cy="1087755"/>
          </a:xfrm>
          <a:prstGeom prst="rect">
            <a:avLst/>
          </a:prstGeom>
        </p:spPr>
        <p:txBody>
          <a:bodyPr lIns="0" tIns="0" rIns="0" bIns="0" rtlCol="0" anchor="t">
            <a:spAutoFit/>
          </a:bodyPr>
          <a:lstStyle/>
          <a:p>
            <a:pPr marL="0" lvl="0" indent="0" algn="l">
              <a:lnSpc>
                <a:spcPts val="7919"/>
              </a:lnSpc>
              <a:spcBef>
                <a:spcPct val="0"/>
              </a:spcBef>
            </a:pPr>
            <a:r>
              <a:rPr lang="en-US" sz="8799" spc="-175">
                <a:solidFill>
                  <a:srgbClr val="BD8F53"/>
                </a:solidFill>
                <a:ea typeface="Arita Buri Medium Bold"/>
              </a:rPr>
              <a:t>시연</a:t>
            </a:r>
          </a:p>
        </p:txBody>
      </p:sp>
      <p:sp>
        <p:nvSpPr>
          <p:cNvPr id="9" name="TextBox 9"/>
          <p:cNvSpPr txBox="1">
            <a:spLocks/>
          </p:cNvSpPr>
          <p:nvPr/>
        </p:nvSpPr>
        <p:spPr>
          <a:xfrm rot="0">
            <a:off x="6489065" y="4291330"/>
            <a:ext cx="4338955" cy="628650"/>
          </a:xfrm>
          <a:prstGeom prst="rect"/>
        </p:spPr>
        <p:txBody>
          <a:bodyPr wrap="square" lIns="0" tIns="0" rIns="0" bIns="0" numCol="1" vert="horz" anchor="t">
            <a:spAutoFit/>
          </a:bodyPr>
          <a:lstStyle/>
          <a:p>
            <a:pPr marL="0" indent="0" latinLnBrk="0">
              <a:lnSpc>
                <a:spcPts val="4892"/>
              </a:lnSpc>
              <a:spcBef>
                <a:spcPct val="0"/>
              </a:spcBef>
              <a:buFontTx/>
              <a:buNone/>
            </a:pPr>
            <a:r>
              <a:rPr lang="en-US" sz="4445" spc="-80">
                <a:solidFill>
                  <a:srgbClr val="FFFFFF"/>
                </a:solidFill>
                <a:latin typeface="Arita Buri Medium Bold" charset="0"/>
              </a:rPr>
              <a:t>DDju 팀 프로젝트</a:t>
            </a:r>
            <a:endParaRPr lang="ko-KR" altLang="en-US" sz="4445">
              <a:solidFill>
                <a:srgbClr val="FFFFFF"/>
              </a:solidFill>
              <a:latin typeface="Arita Buri Medium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bg>
      <p:bgPr>
        <a:solidFill>
          <a:srgbClr val="F1EFEE"/>
        </a:solidFill>
      </p:bgPr>
    </p:bg>
    <p:spTree>
      <p:nvGrpSpPr>
        <p:cNvPr id="1" name=""/>
        <p:cNvGrpSpPr/>
        <p:nvPr/>
      </p:nvGrpSpPr>
      <p:grpSpPr>
        <a:xfrm>
          <a:off x="0" y="0"/>
          <a:ext cx="0" cy="0"/>
          <a:chOff x="0" y="0"/>
          <a:chExt cx="0" cy="0"/>
        </a:xfrm>
      </p:grpSpPr>
      <p:sp>
        <p:nvSpPr>
          <p:cNvPr id="2" name="Freeform 2"/>
          <p:cNvSpPr/>
          <p:nvPr/>
        </p:nvSpPr>
        <p:spPr>
          <a:xfrm>
            <a:off x="13451205" y="1328420"/>
            <a:ext cx="5000625" cy="2282190"/>
          </a:xfrm>
          <a:custGeom>
            <a:avLst/>
            <a:gdLst/>
            <a:ahLst/>
            <a:cxnLst/>
            <a:rect l="l" t="t" r="r" b="b"/>
            <a:pathLst>
              <a:path w="5000813" h="2282189">
                <a:moveTo>
                  <a:pt x="0" y="0"/>
                </a:moveTo>
                <a:lnTo>
                  <a:pt x="5000813" y="0"/>
                </a:lnTo>
                <a:lnTo>
                  <a:pt x="5000813" y="2282189"/>
                </a:lnTo>
                <a:lnTo>
                  <a:pt x="0" y="228218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a:spLocks/>
          </p:cNvSpPr>
          <p:nvPr/>
        </p:nvSpPr>
        <p:spPr>
          <a:xfrm rot="0">
            <a:off x="4445" y="-791845"/>
            <a:ext cx="18284190" cy="4980940"/>
          </a:xfrm>
          <a:custGeom>
            <a:gdLst>
              <a:gd fmla="*/ 0 w 18283576" name="TX0"/>
              <a:gd fmla="*/ 0 h 5143501" name="TY0"/>
              <a:gd fmla="*/ 18283575 w 18283576" name="TX1"/>
              <a:gd fmla="*/ 0 h 5143501" name="TY1"/>
              <a:gd fmla="*/ 18283575 w 18283576" name="TX2"/>
              <a:gd fmla="*/ 5143500 h 5143501" name="TY2"/>
              <a:gd fmla="*/ 0 w 18283576" name="TX3"/>
              <a:gd fmla="*/ 5143500 h 5143501" name="TY3"/>
              <a:gd fmla="*/ 0 w 18283576" name="TX4"/>
              <a:gd fmla="*/ 0 h 5143501" name="TY4"/>
            </a:gdLst>
            <a:cxnLst>
              <a:cxn ang="0">
                <a:pos x="TX0" y="TY0"/>
              </a:cxn>
              <a:cxn ang="0">
                <a:pos x="TX1" y="TY1"/>
              </a:cxn>
              <a:cxn ang="0">
                <a:pos x="TX2" y="TY2"/>
              </a:cxn>
              <a:cxn ang="0">
                <a:pos x="TX3" y="TY3"/>
              </a:cxn>
              <a:cxn ang="0">
                <a:pos x="TX4" y="TY4"/>
              </a:cxn>
            </a:cxnLst>
            <a:rect l="l" t="t" r="r" b="b"/>
            <a:pathLst>
              <a:path w="18283576" h="5143501">
                <a:moveTo>
                  <a:pt x="0" y="0"/>
                </a:moveTo>
                <a:lnTo>
                  <a:pt x="18283575" y="0"/>
                </a:lnTo>
                <a:lnTo>
                  <a:pt x="18283575" y="5143500"/>
                </a:lnTo>
                <a:lnTo>
                  <a:pt x="0" y="5143500"/>
                </a:lnTo>
                <a:lnTo>
                  <a:pt x="0" y="0"/>
                </a:lnTo>
                <a:close/>
              </a:path>
            </a:pathLst>
          </a:custGeom>
          <a:blipFill rotWithShape="1">
            <a:blip r:embed="rId4" cstate="print">
              <a:alphaModFix amt="88000"/>
              <a:extLst>
                <a:ext uri="{28A0092B-C50C-407E-A947-70E740481C1C}">
                  <a14:useLocalDpi xmlns:a14="http://schemas.microsoft.com/office/drawing/2010/main" val="0"/>
                </a:ext>
              </a:extLst>
            </a:blip>
            <a:stretch>
              <a:fillRect l="-6000" t="-67000" r="-6000" b="-100000"/>
            </a:stretch>
          </a:blipFill>
        </p:spPr>
        <p:txBody>
          <a:bodyPr wrap="square" lIns="0" tIns="0" rIns="0" bIns="0" vert="horz" anchor="t">
            <a:noAutofit/>
          </a:bodyPr>
          <a:lstStyle/>
          <a:p>
            <a:pPr marL="0" indent="0"/>
            <a:endParaRPr lang="ko-KR" altLang="en-US"/>
          </a:p>
        </p:txBody>
      </p:sp>
      <p:sp>
        <p:nvSpPr>
          <p:cNvPr id="4" name="Freeform 4"/>
          <p:cNvSpPr>
            <a:spLocks/>
          </p:cNvSpPr>
          <p:nvPr/>
        </p:nvSpPr>
        <p:spPr>
          <a:xfrm rot="0">
            <a:off x="9768840" y="3805555"/>
            <a:ext cx="9079865" cy="6832600"/>
          </a:xfrm>
          <a:custGeom>
            <a:gdLst>
              <a:gd fmla="*/ 0 w 8123993" name="TX0"/>
              <a:gd fmla="*/ 0 h 5737571" name="TY0"/>
              <a:gd fmla="*/ 8123992 w 8123993" name="TX1"/>
              <a:gd fmla="*/ 0 h 5737571" name="TY1"/>
              <a:gd fmla="*/ 8123992 w 8123993" name="TX2"/>
              <a:gd fmla="*/ 5737570 h 5737571" name="TY2"/>
              <a:gd fmla="*/ 0 w 8123993" name="TX3"/>
              <a:gd fmla="*/ 5737570 h 5737571" name="TY3"/>
              <a:gd fmla="*/ 0 w 8123993" name="TX4"/>
              <a:gd fmla="*/ 0 h 5737571" name="TY4"/>
            </a:gdLst>
            <a:cxnLst>
              <a:cxn ang="0">
                <a:pos x="TX0" y="TY0"/>
              </a:cxn>
              <a:cxn ang="0">
                <a:pos x="TX1" y="TY1"/>
              </a:cxn>
              <a:cxn ang="0">
                <a:pos x="TX2" y="TY2"/>
              </a:cxn>
              <a:cxn ang="0">
                <a:pos x="TX3" y="TY3"/>
              </a:cxn>
              <a:cxn ang="0">
                <a:pos x="TX4" y="TY4"/>
              </a:cxn>
            </a:cxnLst>
            <a:rect l="l" t="t" r="r" b="b"/>
            <a:pathLst>
              <a:path w="8123993" h="5737571">
                <a:moveTo>
                  <a:pt x="0" y="0"/>
                </a:moveTo>
                <a:lnTo>
                  <a:pt x="8123992" y="0"/>
                </a:lnTo>
                <a:lnTo>
                  <a:pt x="8123992" y="5737570"/>
                </a:lnTo>
                <a:lnTo>
                  <a:pt x="0" y="5737570"/>
                </a:lnTo>
                <a:lnTo>
                  <a:pt x="0" y="0"/>
                </a:lnTo>
                <a:close/>
              </a:path>
            </a:pathLst>
          </a:custGeom>
          <a:blipFill rotWithShape="1">
            <a:blip r:embed="rId5" cstate="print">
              <a:extLst>
                <a:ext uri="{28A0092B-C50C-407E-A947-70E740481C1C}">
                  <a14:useLocalDpi xmlns:a14="http://schemas.microsoft.com/office/drawing/2010/main" val="0"/>
                </a:ext>
              </a:extLst>
            </a:blip>
            <a:stretch>
              <a:fillRect/>
            </a:stretch>
          </a:blipFill>
        </p:spPr>
        <p:txBody>
          <a:bodyPr wrap="square" lIns="0" tIns="0" rIns="0" bIns="0" vert="horz" anchor="t">
            <a:noAutofit/>
          </a:bodyPr>
          <a:lstStyle/>
          <a:p>
            <a:pPr marL="0" indent="0"/>
            <a:endParaRPr lang="ko-KR" altLang="en-US"/>
          </a:p>
        </p:txBody>
      </p:sp>
      <p:sp>
        <p:nvSpPr>
          <p:cNvPr id="5" name="Freeform 5"/>
          <p:cNvSpPr>
            <a:spLocks/>
          </p:cNvSpPr>
          <p:nvPr/>
        </p:nvSpPr>
        <p:spPr>
          <a:xfrm rot="0">
            <a:off x="-387350" y="3869690"/>
            <a:ext cx="10603230" cy="7024370"/>
          </a:xfrm>
          <a:custGeom>
            <a:gdLst>
              <a:gd fmla="*/ 0 w 9472528" name="TX0"/>
              <a:gd fmla="*/ 0 h 5647995" name="TY0"/>
              <a:gd fmla="*/ 9472527 w 9472528" name="TX1"/>
              <a:gd fmla="*/ 0 h 5647995" name="TY1"/>
              <a:gd fmla="*/ 9472527 w 9472528" name="TX2"/>
              <a:gd fmla="*/ 5647994 h 5647995" name="TY2"/>
              <a:gd fmla="*/ 0 w 9472528" name="TX3"/>
              <a:gd fmla="*/ 5647994 h 5647995" name="TY3"/>
              <a:gd fmla="*/ 0 w 9472528" name="TX4"/>
              <a:gd fmla="*/ 0 h 5647995" name="TY4"/>
            </a:gdLst>
            <a:cxnLst>
              <a:cxn ang="0">
                <a:pos x="TX0" y="TY0"/>
              </a:cxn>
              <a:cxn ang="0">
                <a:pos x="TX1" y="TY1"/>
              </a:cxn>
              <a:cxn ang="0">
                <a:pos x="TX2" y="TY2"/>
              </a:cxn>
              <a:cxn ang="0">
                <a:pos x="TX3" y="TY3"/>
              </a:cxn>
              <a:cxn ang="0">
                <a:pos x="TX4" y="TY4"/>
              </a:cxn>
            </a:cxnLst>
            <a:rect l="l" t="t" r="r" b="b"/>
            <a:pathLst>
              <a:path w="9472528" h="5647995">
                <a:moveTo>
                  <a:pt x="0" y="0"/>
                </a:moveTo>
                <a:lnTo>
                  <a:pt x="9472527" y="0"/>
                </a:lnTo>
                <a:lnTo>
                  <a:pt x="9472527" y="5647994"/>
                </a:lnTo>
                <a:lnTo>
                  <a:pt x="0" y="5647994"/>
                </a:lnTo>
                <a:lnTo>
                  <a:pt x="0" y="0"/>
                </a:lnTo>
                <a:close/>
              </a:path>
            </a:pathLst>
          </a:custGeom>
          <a:blipFill rotWithShape="1">
            <a:blip r:embed="rId7" cstate="print">
              <a:extLst>
                <a:ext uri="{28A0092B-C50C-407E-A947-70E740481C1C}">
                  <a14:useLocalDpi xmlns:a14="http://schemas.microsoft.com/office/drawing/2010/main" val="0"/>
                </a:ext>
              </a:extLst>
            </a:blip>
            <a:stretch>
              <a:fillRect/>
            </a:stretch>
          </a:blipFill>
        </p:spPr>
        <p:txBody>
          <a:bodyPr wrap="square" lIns="0" tIns="0" rIns="0" bIns="0" vert="horz" anchor="t">
            <a:noAutofit/>
          </a:bodyPr>
          <a:lstStyle/>
          <a:p>
            <a:pPr marL="0" indent="0"/>
            <a:endParaRPr lang="ko-KR" altLang="en-US"/>
          </a:p>
        </p:txBody>
      </p:sp>
      <p:sp>
        <p:nvSpPr>
          <p:cNvPr id="6" name="TextBox 6"/>
          <p:cNvSpPr txBox="1"/>
          <p:nvPr/>
        </p:nvSpPr>
        <p:spPr>
          <a:xfrm>
            <a:off x="232410" y="610235"/>
            <a:ext cx="8500745" cy="3096895"/>
          </a:xfrm>
          <a:prstGeom prst="rect">
            <a:avLst/>
          </a:prstGeom>
        </p:spPr>
        <p:txBody>
          <a:bodyPr wrap="square" lIns="0" tIns="0" rIns="0" bIns="0" numCol="1" vert="horz" anchor="t">
            <a:spAutoFit/>
          </a:bodyPr>
          <a:lstStyle/>
          <a:p>
            <a:pPr marL="0" indent="0" latinLnBrk="0">
              <a:lnSpc>
                <a:spcPts val="12193"/>
              </a:lnSpc>
              <a:buFontTx/>
              <a:buNone/>
            </a:pPr>
            <a:r>
              <a:rPr lang="en-US" sz="9600" spc="-260">
                <a:solidFill>
                  <a:srgbClr val="F1EFEE"/>
                </a:solidFill>
                <a:ea typeface="Arita Buri Medium Bold" charset="0"/>
              </a:rPr>
              <a:t>프로젝트를 </a:t>
            </a:r>
            <a:endParaRPr lang="ko-KR" altLang="en-US" sz="9600">
              <a:solidFill>
                <a:srgbClr val="F1EFEE"/>
              </a:solidFill>
              <a:ea typeface="Arita Buri Medium Bold" charset="0"/>
            </a:endParaRPr>
          </a:p>
          <a:p>
            <a:pPr marL="0" indent="0" algn="l" latinLnBrk="0">
              <a:lnSpc>
                <a:spcPts val="12193"/>
              </a:lnSpc>
              <a:spcBef>
                <a:spcPct val="0"/>
              </a:spcBef>
              <a:buFontTx/>
              <a:buNone/>
            </a:pPr>
            <a:r>
              <a:rPr lang="en-US" sz="9600" spc="-260">
                <a:solidFill>
                  <a:srgbClr val="F1EFEE"/>
                </a:solidFill>
                <a:ea typeface="Arita Buri Medium Bold" charset="0"/>
              </a:rPr>
              <a:t>마치며</a:t>
            </a:r>
            <a:endParaRPr lang="ko-KR" altLang="en-US" sz="9600">
              <a:solidFill>
                <a:srgbClr val="F1EFEE"/>
              </a:solidFill>
              <a:ea typeface="Arita Buri Medium Bold" charset="0"/>
            </a:endParaRPr>
          </a:p>
        </p:txBody>
      </p:sp>
      <p:sp>
        <p:nvSpPr>
          <p:cNvPr id="7" name="Freeform 7"/>
          <p:cNvSpPr>
            <a:spLocks/>
          </p:cNvSpPr>
          <p:nvPr/>
        </p:nvSpPr>
        <p:spPr>
          <a:xfrm rot="0" flipH="1">
            <a:off x="-209550" y="3610610"/>
            <a:ext cx="2853055" cy="1651000"/>
          </a:xfrm>
          <a:custGeom>
            <a:gdLst>
              <a:gd fmla="*/ 4491661 w 4491662" name="TX0"/>
              <a:gd fmla="*/ 0 h 1641499" name="TY0"/>
              <a:gd fmla="*/ 0 w 4491662" name="TX1"/>
              <a:gd fmla="*/ 0 h 1641499" name="TY1"/>
              <a:gd fmla="*/ 0 w 4491662" name="TX2"/>
              <a:gd fmla="*/ 1641498 h 1641499" name="TY2"/>
              <a:gd fmla="*/ 4491661 w 4491662" name="TX3"/>
              <a:gd fmla="*/ 1641498 h 1641499" name="TY3"/>
              <a:gd fmla="*/ 4491661 w 4491662" name="TX4"/>
              <a:gd fmla="*/ 0 h 1641499" name="TY4"/>
            </a:gdLst>
            <a:cxnLst>
              <a:cxn ang="0">
                <a:pos x="TX0" y="TY0"/>
              </a:cxn>
              <a:cxn ang="0">
                <a:pos x="TX1" y="TY1"/>
              </a:cxn>
              <a:cxn ang="0">
                <a:pos x="TX2" y="TY2"/>
              </a:cxn>
              <a:cxn ang="0">
                <a:pos x="TX3" y="TY3"/>
              </a:cxn>
              <a:cxn ang="0">
                <a:pos x="TX4" y="TY4"/>
              </a:cxn>
            </a:cxnLst>
            <a:rect l="l" t="t" r="r" b="b"/>
            <a:pathLst>
              <a:path w="4491662" h="1641499">
                <a:moveTo>
                  <a:pt x="4491661" y="0"/>
                </a:moveTo>
                <a:lnTo>
                  <a:pt x="0" y="0"/>
                </a:lnTo>
                <a:lnTo>
                  <a:pt x="0" y="1641498"/>
                </a:lnTo>
                <a:lnTo>
                  <a:pt x="4491661" y="1641498"/>
                </a:lnTo>
                <a:lnTo>
                  <a:pt x="4491661" y="0"/>
                </a:lnTo>
                <a:close/>
              </a:path>
            </a:pathLst>
          </a:custGeom>
          <a:blipFill rotWithShape="1">
            <a:blip r:embed="rId9" cstate="print">
              <a:extLst>
                <a:ext uri="{28A0092B-C50C-407E-A947-70E740481C1C}">
                  <a14:useLocalDpi xmlns:a14="http://schemas.microsoft.com/office/drawing/2010/main" val="0"/>
                </a:ext>
              </a:extLst>
            </a:blip>
            <a:stretch>
              <a:fillRect/>
            </a:stretch>
          </a:blipFill>
        </p:spPr>
        <p:txBody>
          <a:bodyPr wrap="square" lIns="0" tIns="0" rIns="0" bIns="0" vert="horz" anchor="t">
            <a:noAutofit/>
          </a:bodyPr>
          <a:lstStyle/>
          <a:p>
            <a:pPr marL="0" indent="0"/>
            <a:endParaRPr lang="ko-KR" altLang="en-US"/>
          </a:p>
        </p:txBody>
      </p:sp>
      <p:sp>
        <p:nvSpPr>
          <p:cNvPr id="8" name="TextBox 8"/>
          <p:cNvSpPr txBox="1">
            <a:spLocks/>
          </p:cNvSpPr>
          <p:nvPr/>
        </p:nvSpPr>
        <p:spPr>
          <a:xfrm rot="0">
            <a:off x="2949575" y="4482465"/>
            <a:ext cx="6602730" cy="5814695"/>
          </a:xfrm>
          <a:prstGeom prst="rect"/>
        </p:spPr>
        <p:txBody>
          <a:bodyPr wrap="square" lIns="0" tIns="0" rIns="0" bIns="0" numCol="1" vert="horz" anchor="t">
            <a:spAutoFit/>
          </a:bodyPr>
          <a:lstStyle/>
          <a:p>
            <a:pPr marL="0" indent="0" algn="l" latinLnBrk="0">
              <a:lnSpc>
                <a:spcPct val="100000"/>
              </a:lnSpc>
              <a:spcBef>
                <a:spcPct val="0"/>
              </a:spcBef>
              <a:buFontTx/>
              <a:buNone/>
            </a:pPr>
            <a:r>
              <a:rPr lang="en-US" sz="1800" spc="-110">
                <a:solidFill>
                  <a:srgbClr val="FFFFFF"/>
                </a:solidFill>
                <a:latin typeface="서울남산체 L" charset="0"/>
                <a:ea typeface="서울남산체 L" charset="0"/>
              </a:rPr>
              <a:t>처음 기획한 프로젝트는 '대전의 온도'. 모두 의견이 잘 맞아 팀원 중 한 명</a:t>
            </a:r>
            <a:r>
              <a:rPr lang="ko-KR" sz="1800" spc="-110">
                <a:solidFill>
                  <a:srgbClr val="FFFFFF"/>
                </a:solidFill>
                <a:latin typeface="서울남산체 L" charset="0"/>
                <a:ea typeface="서울남산체 L" charset="0"/>
              </a:rPr>
              <a:t>은</a:t>
            </a:r>
            <a:r>
              <a:rPr lang="en-US" sz="1800" spc="-110">
                <a:solidFill>
                  <a:srgbClr val="FFFFFF"/>
                </a:solidFill>
                <a:latin typeface="서울남산체 L" charset="0"/>
                <a:ea typeface="서울남산체 L" charset="0"/>
              </a:rPr>
              <a:t> 로고를 그리고, </a:t>
            </a:r>
            <a:r>
              <a:rPr lang="ko-KR" sz="1800" spc="-110">
                <a:solidFill>
                  <a:srgbClr val="FFFFFF"/>
                </a:solidFill>
                <a:latin typeface="서울남산체 L" charset="0"/>
                <a:ea typeface="서울남산체 L" charset="0"/>
              </a:rPr>
              <a:t>나머지가 </a:t>
            </a:r>
            <a:r>
              <a:rPr lang="en-US" sz="1800" spc="-110">
                <a:solidFill>
                  <a:srgbClr val="FFFFFF"/>
                </a:solidFill>
                <a:latin typeface="서울남산체 L" charset="0"/>
                <a:ea typeface="서울남산체 L" charset="0"/>
              </a:rPr>
              <a:t>노션에 자료를 공유하</a:t>
            </a:r>
            <a:r>
              <a:rPr lang="ko-KR" sz="1800" spc="-110">
                <a:solidFill>
                  <a:srgbClr val="FFFFFF"/>
                </a:solidFill>
                <a:latin typeface="서울남산체 L" charset="0"/>
                <a:ea typeface="서울남산체 L" charset="0"/>
              </a:rPr>
              <a:t>면서 </a:t>
            </a:r>
            <a:r>
              <a:rPr lang="en-US" sz="1800" spc="-110">
                <a:solidFill>
                  <a:srgbClr val="FFFFFF"/>
                </a:solidFill>
                <a:latin typeface="서울남산체 L" charset="0"/>
                <a:ea typeface="서울남산체 L" charset="0"/>
              </a:rPr>
              <a:t>각자 작업한 코드가 형태를 잡아갈 때는 아무 문제 없이 이대로 프로젝트를 마무리할 수 있을 줄 알았는데요. 새로운 기술을 도입</a:t>
            </a:r>
            <a:r>
              <a:rPr lang="ko-KR" sz="1800" spc="-110">
                <a:solidFill>
                  <a:srgbClr val="FFFFFF"/>
                </a:solidFill>
                <a:latin typeface="서울남산체 L" charset="0"/>
                <a:ea typeface="서울남산체 L" charset="0"/>
              </a:rPr>
              <a:t>하</a:t>
            </a:r>
            <a:r>
              <a:rPr lang="en-US" sz="1800" spc="-110">
                <a:solidFill>
                  <a:srgbClr val="FFFFFF"/>
                </a:solidFill>
                <a:latin typeface="서울남산체 L" charset="0"/>
                <a:ea typeface="서울남산체 L" charset="0"/>
              </a:rPr>
              <a:t>면서 생긴 변수와 가지각색 코드를 하나로 합치는 과정에서 수많은 오류가 발생하였고, 최종 디자인 배치가 생각보다 어울리지 않는 등 원하는 대로 결과물이 나오지 않았습니다. </a:t>
            </a: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r>
              <a:rPr lang="ko-KR" sz="1800" spc="-110">
                <a:solidFill>
                  <a:srgbClr val="FFFFFF"/>
                </a:solidFill>
                <a:latin typeface="서울남산체 L" charset="0"/>
                <a:ea typeface="서울남산체 L" charset="0"/>
              </a:rPr>
              <a:t>그래서 </a:t>
            </a:r>
            <a:r>
              <a:rPr lang="en-US" sz="1800" spc="-110">
                <a:solidFill>
                  <a:srgbClr val="FFFFFF"/>
                </a:solidFill>
                <a:latin typeface="서울남산체 L" charset="0"/>
                <a:ea typeface="서울남산체 L" charset="0"/>
              </a:rPr>
              <a:t>전체 회의</a:t>
            </a:r>
            <a:r>
              <a:rPr lang="ko-KR" sz="1800" spc="-110">
                <a:solidFill>
                  <a:srgbClr val="FFFFFF"/>
                </a:solidFill>
                <a:latin typeface="서울남산체 L" charset="0"/>
                <a:ea typeface="서울남산체 L" charset="0"/>
              </a:rPr>
              <a:t> 후</a:t>
            </a:r>
            <a:r>
              <a:rPr lang="en-US" sz="1800" spc="-110">
                <a:solidFill>
                  <a:srgbClr val="FFFFFF"/>
                </a:solidFill>
                <a:latin typeface="서울남산체 L" charset="0"/>
                <a:ea typeface="서울남산체 L" charset="0"/>
              </a:rPr>
              <a:t> 새롭게 다시 시작해 보자는 쪽으로</a:t>
            </a:r>
            <a:r>
              <a:rPr lang="ko-KR" sz="1800" spc="-110">
                <a:solidFill>
                  <a:srgbClr val="FFFFFF"/>
                </a:solidFill>
                <a:latin typeface="서울남산체 L" charset="0"/>
                <a:ea typeface="서울남산체 L" charset="0"/>
              </a:rPr>
              <a:t> 결정하고</a:t>
            </a:r>
            <a:r>
              <a:rPr lang="en-US" sz="1800" spc="-110">
                <a:solidFill>
                  <a:srgbClr val="FFFFFF"/>
                </a:solidFill>
                <a:latin typeface="서울남산체 L" charset="0"/>
                <a:ea typeface="서울남산체 L" charset="0"/>
              </a:rPr>
              <a:t> 한나님이 피그마로 선보인 디자인 기획안 'DDju</a:t>
            </a:r>
            <a:r>
              <a:rPr lang="ko-KR" sz="1800" spc="-110">
                <a:solidFill>
                  <a:srgbClr val="FFFFFF"/>
                </a:solidFill>
                <a:latin typeface="서울남산체 L" charset="0"/>
                <a:ea typeface="서울남산체 L" charset="0"/>
              </a:rPr>
              <a:t>’를</a:t>
            </a:r>
            <a:r>
              <a:rPr lang="en-US" sz="1800" spc="-110">
                <a:solidFill>
                  <a:srgbClr val="FFFFFF"/>
                </a:solidFill>
                <a:latin typeface="서울남산체 L" charset="0"/>
                <a:ea typeface="서울남산체 L" charset="0"/>
              </a:rPr>
              <a:t> 토대로 2차 프로젝트에 돌입했습니다. 이번에는 폴더 생성부터 파일 이름까지 하나하나 기획안에 맞춰 작업했고, 순탄하게 마크업과 스타일링, 기능을 채우기 시작하면서 전보다 체계적으로 작업할 수 있었습니다.</a:t>
            </a: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r>
              <a:rPr lang="en-US" sz="1800" spc="-110">
                <a:solidFill>
                  <a:srgbClr val="FFFFFF"/>
                </a:solidFill>
                <a:latin typeface="서울남산체 L" charset="0"/>
                <a:ea typeface="서울남산체 L" charset="0"/>
              </a:rPr>
              <a:t>앞에서 보셨다시피 'DDju'의 가장 중요한 기능은 오픈 API를 이용해 자료를 가져와 배치하는 부분이었는데</a:t>
            </a:r>
            <a:r>
              <a:rPr lang="ko-KR" sz="1800" spc="-110">
                <a:solidFill>
                  <a:srgbClr val="FFFFFF"/>
                </a:solidFill>
                <a:latin typeface="서울남산체 L" charset="0"/>
                <a:ea typeface="서울남산체 L" charset="0"/>
              </a:rPr>
              <a:t>,</a:t>
            </a:r>
            <a:r>
              <a:rPr lang="en-US" sz="1800" spc="-110">
                <a:solidFill>
                  <a:srgbClr val="FFFFFF"/>
                </a:solidFill>
                <a:latin typeface="서울남산체 L" charset="0"/>
                <a:ea typeface="서울남산체 L" charset="0"/>
              </a:rPr>
              <a:t> 복잡한 설명과 적재적소에 배치해야 하는 사이트 특성상 여러모로 어려움을 겪어야 했습니다. 특히 MongoDB에서 데이터를 파싱할 때는 가져온 오픈 API 한계로 인해 적절한 횟수를 찾을 때까지 테스트를 반복하면서 고생해야 했고, 로그인 파트에서도 MongoDB와 씨름했던 것을 보면, 단순히 코딩하는 것보다 전체적인 환경 설정이 얼마나 중요한지 알 수 있는 프로젝트였습니다.</a:t>
            </a: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endParaRPr lang="ko-KR" altLang="en-US" sz="1800">
              <a:solidFill>
                <a:srgbClr val="FFFFFF"/>
              </a:solidFill>
              <a:latin typeface="서울남산체 L" charset="0"/>
              <a:ea typeface="서울남산체 L" charset="0"/>
            </a:endParaRPr>
          </a:p>
        </p:txBody>
      </p:sp>
      <p:sp>
        <p:nvSpPr>
          <p:cNvPr id="9" name="TextBox 9"/>
          <p:cNvSpPr txBox="1">
            <a:spLocks/>
          </p:cNvSpPr>
          <p:nvPr/>
        </p:nvSpPr>
        <p:spPr>
          <a:xfrm rot="0">
            <a:off x="11543665" y="5901055"/>
            <a:ext cx="5133975" cy="2769235"/>
          </a:xfrm>
          <a:prstGeom prst="rect"/>
        </p:spPr>
        <p:txBody>
          <a:bodyPr wrap="square" lIns="0" tIns="0" rIns="0" bIns="0" numCol="1" vert="horz" anchor="t">
            <a:spAutoFit/>
          </a:bodyPr>
          <a:lstStyle/>
          <a:p>
            <a:pPr marL="0" indent="0" algn="l" latinLnBrk="0">
              <a:lnSpc>
                <a:spcPct val="100000"/>
              </a:lnSpc>
              <a:spcBef>
                <a:spcPct val="0"/>
              </a:spcBef>
              <a:buFontTx/>
              <a:buNone/>
            </a:pPr>
            <a:r>
              <a:rPr lang="ko-KR" sz="1800" spc="-110">
                <a:solidFill>
                  <a:schemeClr val="tx1"/>
                </a:solidFill>
                <a:latin typeface="서울남산체 L" charset="0"/>
                <a:ea typeface="서울남산체 L" charset="0"/>
              </a:rPr>
              <a:t>문제가 </a:t>
            </a:r>
            <a:r>
              <a:rPr lang="ko-KR" sz="1800" spc="-110">
                <a:solidFill>
                  <a:schemeClr val="tx1"/>
                </a:solidFill>
                <a:latin typeface="서울남산체 L" charset="0"/>
                <a:ea typeface="서울남산체 L" charset="0"/>
              </a:rPr>
              <a:t>생</a:t>
            </a:r>
            <a:r>
              <a:rPr lang="ko-KR" sz="1800" spc="-110">
                <a:solidFill>
                  <a:schemeClr val="tx1"/>
                </a:solidFill>
                <a:latin typeface="서울남산체 L" charset="0"/>
                <a:ea typeface="서울남산체 L" charset="0"/>
              </a:rPr>
              <a:t>길 </a:t>
            </a:r>
            <a:r>
              <a:rPr lang="ko-KR" sz="1800" spc="-110">
                <a:solidFill>
                  <a:schemeClr val="tx1"/>
                </a:solidFill>
                <a:latin typeface="서울남산체 L" charset="0"/>
                <a:ea typeface="서울남산체 L" charset="0"/>
              </a:rPr>
              <a:t>때마</a:t>
            </a:r>
            <a:r>
              <a:rPr lang="ko-KR" sz="1800" spc="-110">
                <a:solidFill>
                  <a:schemeClr val="tx1"/>
                </a:solidFill>
                <a:latin typeface="서울남산체 L" charset="0"/>
                <a:ea typeface="서울남산체 L" charset="0"/>
              </a:rPr>
              <a:t>다 </a:t>
            </a:r>
            <a:r>
              <a:rPr lang="ko-KR" sz="1800" spc="-110">
                <a:solidFill>
                  <a:schemeClr val="tx1"/>
                </a:solidFill>
                <a:latin typeface="서울남산체 L" charset="0"/>
                <a:ea typeface="서울남산체 L" charset="0"/>
              </a:rPr>
              <a:t>다함</a:t>
            </a:r>
            <a:r>
              <a:rPr lang="ko-KR" sz="1800" spc="-110">
                <a:solidFill>
                  <a:schemeClr val="tx1"/>
                </a:solidFill>
                <a:latin typeface="서울남산체 L" charset="0"/>
                <a:ea typeface="서울남산체 L" charset="0"/>
              </a:rPr>
              <a:t>께</a:t>
            </a:r>
            <a:r>
              <a:rPr lang="en-US" sz="1800" spc="-110">
                <a:solidFill>
                  <a:schemeClr val="tx1"/>
                </a:solidFill>
                <a:latin typeface="서울남산체 L" charset="0"/>
                <a:ea typeface="서울남산체 L" charset="0"/>
              </a:rPr>
              <a:t> 회의하고, 메모하고, 기록하고, 다시 회의하고, 참고 자료를 찾아 공유하면서 </a:t>
            </a:r>
            <a:r>
              <a:rPr lang="ko-KR" sz="1800" spc="-110">
                <a:solidFill>
                  <a:schemeClr val="tx1"/>
                </a:solidFill>
                <a:latin typeface="서울남산체 L" charset="0"/>
                <a:ea typeface="서울남산체 L" charset="0"/>
              </a:rPr>
              <a:t>지금의 결과물을 </a:t>
            </a:r>
            <a:r>
              <a:rPr lang="ko-KR" sz="1800" spc="-110">
                <a:solidFill>
                  <a:schemeClr val="tx1"/>
                </a:solidFill>
                <a:latin typeface="서울남산체 L" charset="0"/>
                <a:ea typeface="서울남산체 L" charset="0"/>
              </a:rPr>
              <a:t>만들었어</a:t>
            </a:r>
            <a:r>
              <a:rPr lang="ko-KR" sz="1800" spc="-110">
                <a:solidFill>
                  <a:schemeClr val="tx1"/>
                </a:solidFill>
                <a:latin typeface="서울남산체 L" charset="0"/>
                <a:ea typeface="서울남산체 L" charset="0"/>
              </a:rPr>
              <a:t>요. </a:t>
            </a:r>
            <a:r>
              <a:rPr lang="en-US" sz="1800" spc="-110">
                <a:solidFill>
                  <a:schemeClr val="tx1"/>
                </a:solidFill>
                <a:latin typeface="서울남산체 L" charset="0"/>
                <a:ea typeface="서울남산체 L" charset="0"/>
              </a:rPr>
              <a:t>자기만의 방식으로 공부하고 생각해낸 아이디어를 공유해서 회의하는 모든 과정</a:t>
            </a:r>
            <a:r>
              <a:rPr lang="ko-KR" sz="1800" spc="-110">
                <a:solidFill>
                  <a:schemeClr val="tx1"/>
                </a:solidFill>
                <a:latin typeface="서울남산체 L" charset="0"/>
                <a:ea typeface="서울남산체 L" charset="0"/>
              </a:rPr>
              <a:t>에 </a:t>
            </a:r>
            <a:r>
              <a:rPr lang="en-US" sz="1800" spc="-110">
                <a:solidFill>
                  <a:schemeClr val="tx1"/>
                </a:solidFill>
                <a:latin typeface="서울남산체 L" charset="0"/>
                <a:ea typeface="서울남산체 L" charset="0"/>
              </a:rPr>
              <a:t>서로</a:t>
            </a:r>
            <a:r>
              <a:rPr lang="ko-KR" sz="1800" spc="-110">
                <a:solidFill>
                  <a:schemeClr val="tx1"/>
                </a:solidFill>
                <a:latin typeface="서울남산체 L" charset="0"/>
                <a:ea typeface="서울남산체 L" charset="0"/>
              </a:rPr>
              <a:t> </a:t>
            </a:r>
            <a:r>
              <a:rPr lang="en-US" sz="1800" spc="-110">
                <a:solidFill>
                  <a:schemeClr val="tx1"/>
                </a:solidFill>
                <a:latin typeface="서울남산체 L" charset="0"/>
                <a:ea typeface="서울남산체 L" charset="0"/>
              </a:rPr>
              <a:t>배려</a:t>
            </a:r>
            <a:r>
              <a:rPr lang="ko-KR" sz="1800" spc="-110">
                <a:solidFill>
                  <a:schemeClr val="tx1"/>
                </a:solidFill>
                <a:latin typeface="서울남산체 L" charset="0"/>
                <a:ea typeface="서울남산체 L" charset="0"/>
              </a:rPr>
              <a:t>하고</a:t>
            </a:r>
            <a:r>
              <a:rPr lang="en-US" sz="1800" spc="-110">
                <a:solidFill>
                  <a:schemeClr val="tx1"/>
                </a:solidFill>
                <a:latin typeface="서울남산체 L" charset="0"/>
                <a:ea typeface="서울남산체 L" charset="0"/>
              </a:rPr>
              <a:t> 의견 조율</a:t>
            </a:r>
            <a:r>
              <a:rPr lang="ko-KR" sz="1800" spc="-110">
                <a:solidFill>
                  <a:schemeClr val="tx1"/>
                </a:solidFill>
                <a:latin typeface="서울남산체 L" charset="0"/>
                <a:ea typeface="서울남산체 L" charset="0"/>
              </a:rPr>
              <a:t>하는 </a:t>
            </a:r>
            <a:r>
              <a:rPr lang="ko-KR" sz="1800" spc="-110">
                <a:solidFill>
                  <a:schemeClr val="tx1"/>
                </a:solidFill>
                <a:latin typeface="서울남산체 L" charset="0"/>
                <a:ea typeface="서울남산체 L" charset="0"/>
              </a:rPr>
              <a:t>과정</a:t>
            </a:r>
            <a:r>
              <a:rPr lang="ko-KR" sz="1800" spc="-110">
                <a:solidFill>
                  <a:schemeClr val="tx1"/>
                </a:solidFill>
                <a:latin typeface="서울남산체 L" charset="0"/>
                <a:ea typeface="서울남산체 L" charset="0"/>
              </a:rPr>
              <a:t>이</a:t>
            </a:r>
            <a:r>
              <a:rPr lang="en-US" sz="1800" spc="-110">
                <a:solidFill>
                  <a:schemeClr val="tx1"/>
                </a:solidFill>
                <a:latin typeface="서울남산체 L" charset="0"/>
                <a:ea typeface="서울남산체 L" charset="0"/>
              </a:rPr>
              <a:t> 없었다면 지금과 같은 결과물도 없었을 거라 생각합니다. 짧은 기간, 함께 힘내준 팀원들, 그리고 무엇보다 물심양면 도와주신 이예진 강사님께 감사 인사를 하고 싶습니다. </a:t>
            </a:r>
            <a:r>
              <a:rPr lang="ko-KR" sz="1800" spc="-110">
                <a:solidFill>
                  <a:schemeClr val="tx1"/>
                </a:solidFill>
                <a:latin typeface="서울남산체 L" charset="0"/>
                <a:ea typeface="서울남산체 L" charset="0"/>
              </a:rPr>
              <a:t>앞으로 오류를 </a:t>
            </a:r>
            <a:r>
              <a:rPr lang="ko-KR" sz="1800" spc="-110">
                <a:solidFill>
                  <a:schemeClr val="tx1"/>
                </a:solidFill>
                <a:latin typeface="서울남산체 L" charset="0"/>
                <a:ea typeface="서울남산체 L" charset="0"/>
              </a:rPr>
              <a:t>수정하</a:t>
            </a:r>
            <a:r>
              <a:rPr lang="ko-KR" sz="1800" spc="-110">
                <a:solidFill>
                  <a:schemeClr val="tx1"/>
                </a:solidFill>
                <a:latin typeface="서울남산체 L" charset="0"/>
                <a:ea typeface="서울남산체 L" charset="0"/>
              </a:rPr>
              <a:t>고 </a:t>
            </a:r>
            <a:r>
              <a:rPr lang="ko-KR" sz="1800" spc="-110">
                <a:solidFill>
                  <a:schemeClr val="tx1"/>
                </a:solidFill>
                <a:latin typeface="서울남산체 L" charset="0"/>
                <a:ea typeface="서울남산체 L" charset="0"/>
              </a:rPr>
              <a:t>업데이</a:t>
            </a:r>
            <a:r>
              <a:rPr lang="ko-KR" sz="1800" spc="-110">
                <a:solidFill>
                  <a:schemeClr val="tx1"/>
                </a:solidFill>
                <a:latin typeface="서울남산체 L" charset="0"/>
                <a:ea typeface="서울남산체 L" charset="0"/>
              </a:rPr>
              <a:t>트 </a:t>
            </a:r>
            <a:r>
              <a:rPr lang="ko-KR" sz="1800" spc="-110">
                <a:solidFill>
                  <a:schemeClr val="tx1"/>
                </a:solidFill>
                <a:latin typeface="서울남산체 L" charset="0"/>
                <a:ea typeface="서울남산체 L" charset="0"/>
              </a:rPr>
              <a:t>해야</a:t>
            </a:r>
            <a:r>
              <a:rPr lang="ko-KR" sz="1800" spc="-110">
                <a:solidFill>
                  <a:schemeClr val="tx1"/>
                </a:solidFill>
                <a:latin typeface="서울남산체 L" charset="0"/>
                <a:ea typeface="서울남산체 L" charset="0"/>
              </a:rPr>
              <a:t> </a:t>
            </a:r>
            <a:r>
              <a:rPr lang="ko-KR" sz="1800" spc="-110">
                <a:solidFill>
                  <a:schemeClr val="tx1"/>
                </a:solidFill>
                <a:latin typeface="서울남산체 L" charset="0"/>
                <a:ea typeface="서울남산체 L" charset="0"/>
              </a:rPr>
              <a:t>할 </a:t>
            </a:r>
            <a:r>
              <a:rPr lang="ko-KR" sz="1800" spc="-110">
                <a:solidFill>
                  <a:schemeClr val="tx1"/>
                </a:solidFill>
                <a:latin typeface="서울남산체 L" charset="0"/>
                <a:ea typeface="서울남산체 L" charset="0"/>
              </a:rPr>
              <a:t>부분</a:t>
            </a:r>
            <a:r>
              <a:rPr lang="ko-KR" sz="1800" spc="-110">
                <a:solidFill>
                  <a:schemeClr val="tx1"/>
                </a:solidFill>
                <a:latin typeface="서울남산체 L" charset="0"/>
                <a:ea typeface="서울남산체 L" charset="0"/>
              </a:rPr>
              <a:t>이 많은데</a:t>
            </a:r>
            <a:r>
              <a:rPr lang="ko-KR" sz="1800" spc="-110">
                <a:solidFill>
                  <a:schemeClr val="tx1"/>
                </a:solidFill>
                <a:latin typeface="서울남산체 L" charset="0"/>
                <a:ea typeface="서울남산체 L" charset="0"/>
              </a:rPr>
              <a:t>, 지금까지 </a:t>
            </a:r>
            <a:r>
              <a:rPr lang="ko-KR" sz="1800" spc="-110">
                <a:solidFill>
                  <a:schemeClr val="tx1"/>
                </a:solidFill>
                <a:latin typeface="서울남산체 L" charset="0"/>
                <a:ea typeface="서울남산체 L" charset="0"/>
              </a:rPr>
              <a:t>해왔</a:t>
            </a:r>
            <a:r>
              <a:rPr lang="ko-KR" sz="1800" spc="-110">
                <a:solidFill>
                  <a:schemeClr val="tx1"/>
                </a:solidFill>
                <a:latin typeface="서울남산체 L" charset="0"/>
                <a:ea typeface="서울남산체 L" charset="0"/>
              </a:rPr>
              <a:t>던 </a:t>
            </a:r>
            <a:r>
              <a:rPr lang="ko-KR" sz="1800" spc="-110">
                <a:solidFill>
                  <a:schemeClr val="tx1"/>
                </a:solidFill>
                <a:latin typeface="서울남산체 L" charset="0"/>
                <a:ea typeface="서울남산체 L" charset="0"/>
              </a:rPr>
              <a:t>것처</a:t>
            </a:r>
            <a:r>
              <a:rPr lang="ko-KR" sz="1800" spc="-110">
                <a:solidFill>
                  <a:schemeClr val="tx1"/>
                </a:solidFill>
                <a:latin typeface="서울남산체 L" charset="0"/>
                <a:ea typeface="서울남산체 L" charset="0"/>
              </a:rPr>
              <a:t>럼 서로 </a:t>
            </a:r>
            <a:r>
              <a:rPr lang="ko-KR" sz="1800" spc="-110">
                <a:solidFill>
                  <a:schemeClr val="tx1"/>
                </a:solidFill>
                <a:latin typeface="서울남산체 L" charset="0"/>
                <a:ea typeface="서울남산체 L" charset="0"/>
              </a:rPr>
              <a:t>협력하</a:t>
            </a:r>
            <a:r>
              <a:rPr lang="ko-KR" sz="1800" spc="-110">
                <a:solidFill>
                  <a:schemeClr val="tx1"/>
                </a:solidFill>
                <a:latin typeface="서울남산체 L" charset="0"/>
                <a:ea typeface="서울남산체 L" charset="0"/>
              </a:rPr>
              <a:t>여 프로젝트를 완성할 </a:t>
            </a:r>
            <a:r>
              <a:rPr lang="ko-KR" sz="1800" spc="-110">
                <a:solidFill>
                  <a:schemeClr val="tx1"/>
                </a:solidFill>
                <a:latin typeface="서울남산체 L" charset="0"/>
                <a:ea typeface="서울남산체 L" charset="0"/>
              </a:rPr>
              <a:t>예정입니</a:t>
            </a:r>
            <a:r>
              <a:rPr lang="ko-KR" sz="1800" spc="-110">
                <a:solidFill>
                  <a:schemeClr val="tx1"/>
                </a:solidFill>
                <a:latin typeface="서울남산체 L" charset="0"/>
                <a:ea typeface="서울남산체 L" charset="0"/>
              </a:rPr>
              <a:t>다.</a:t>
            </a:r>
            <a:r>
              <a:rPr lang="ko-KR" sz="1800" spc="-110">
                <a:solidFill>
                  <a:schemeClr val="tx1"/>
                </a:solidFill>
                <a:latin typeface="서울남산체 L" charset="0"/>
                <a:ea typeface="서울남산체 L" charset="0"/>
              </a:rPr>
              <a:t> </a:t>
            </a:r>
            <a:r>
              <a:rPr lang="ko-KR" sz="1800" spc="-110">
                <a:solidFill>
                  <a:schemeClr val="tx1"/>
                </a:solidFill>
                <a:latin typeface="서울남산체 L" charset="0"/>
                <a:ea typeface="서울남산체 L" charset="0"/>
              </a:rPr>
              <a:t>감사합니다.</a:t>
            </a: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9</Pages>
  <Paragraphs>70</Paragraphs>
  <Words>261</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The Wynn</cp:lastModifiedBy>
  <dc:title>베이지색 적갈색 연한 갈색 따뜻하고 고전적인 스타일의 브랜드 피치 프레젠테이션</dc:title>
  <cp:version>9.104.190.51131</cp:version>
  <dcterms:modified xsi:type="dcterms:W3CDTF">2023-09-15T05:22:51Z</dcterms:modified>
</cp:coreProperties>
</file>